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35.jpg" ContentType="image/jp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media/image66.jpg" ContentType="image/jpg"/>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media/image100.jpg" ContentType="image/jpg"/>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0" r:id="rId1"/>
    <p:sldMasterId id="2147483700" r:id="rId2"/>
    <p:sldMasterId id="2147483718" r:id="rId3"/>
    <p:sldMasterId id="2147483724" r:id="rId4"/>
  </p:sldMasterIdLst>
  <p:notesMasterIdLst>
    <p:notesMasterId r:id="rId66"/>
  </p:notesMasterIdLst>
  <p:handoutMasterIdLst>
    <p:handoutMasterId r:id="rId67"/>
  </p:handoutMasterIdLst>
  <p:sldIdLst>
    <p:sldId id="1797" r:id="rId5"/>
    <p:sldId id="1798" r:id="rId6"/>
    <p:sldId id="1799" r:id="rId7"/>
    <p:sldId id="1800" r:id="rId8"/>
    <p:sldId id="1803" r:id="rId9"/>
    <p:sldId id="1801" r:id="rId10"/>
    <p:sldId id="1802" r:id="rId11"/>
    <p:sldId id="1804" r:id="rId12"/>
    <p:sldId id="1805" r:id="rId13"/>
    <p:sldId id="272" r:id="rId14"/>
    <p:sldId id="718" r:id="rId15"/>
    <p:sldId id="280" r:id="rId16"/>
    <p:sldId id="901" r:id="rId17"/>
    <p:sldId id="739" r:id="rId18"/>
    <p:sldId id="345" r:id="rId19"/>
    <p:sldId id="1777" r:id="rId20"/>
    <p:sldId id="482" r:id="rId21"/>
    <p:sldId id="347" r:id="rId22"/>
    <p:sldId id="344" r:id="rId23"/>
    <p:sldId id="910" r:id="rId24"/>
    <p:sldId id="909" r:id="rId25"/>
    <p:sldId id="1792" r:id="rId26"/>
    <p:sldId id="1781" r:id="rId27"/>
    <p:sldId id="1774" r:id="rId28"/>
    <p:sldId id="1806" r:id="rId29"/>
    <p:sldId id="724" r:id="rId30"/>
    <p:sldId id="725" r:id="rId31"/>
    <p:sldId id="434" r:id="rId32"/>
    <p:sldId id="903" r:id="rId33"/>
    <p:sldId id="729" r:id="rId34"/>
    <p:sldId id="267" r:id="rId35"/>
    <p:sldId id="472" r:id="rId36"/>
    <p:sldId id="474" r:id="rId37"/>
    <p:sldId id="336" r:id="rId38"/>
    <p:sldId id="373" r:id="rId39"/>
    <p:sldId id="721" r:id="rId40"/>
    <p:sldId id="1782" r:id="rId41"/>
    <p:sldId id="1788" r:id="rId42"/>
    <p:sldId id="381" r:id="rId43"/>
    <p:sldId id="367" r:id="rId44"/>
    <p:sldId id="1775" r:id="rId45"/>
    <p:sldId id="1795" r:id="rId46"/>
    <p:sldId id="1765" r:id="rId47"/>
    <p:sldId id="1779" r:id="rId48"/>
    <p:sldId id="1767" r:id="rId49"/>
    <p:sldId id="1776" r:id="rId50"/>
    <p:sldId id="1789" r:id="rId51"/>
    <p:sldId id="1791" r:id="rId52"/>
    <p:sldId id="770" r:id="rId53"/>
    <p:sldId id="758" r:id="rId54"/>
    <p:sldId id="1794" r:id="rId55"/>
    <p:sldId id="762" r:id="rId56"/>
    <p:sldId id="1793" r:id="rId57"/>
    <p:sldId id="785" r:id="rId58"/>
    <p:sldId id="271" r:id="rId59"/>
    <p:sldId id="349" r:id="rId60"/>
    <p:sldId id="908" r:id="rId61"/>
    <p:sldId id="286" r:id="rId62"/>
    <p:sldId id="414" r:id="rId63"/>
    <p:sldId id="1808" r:id="rId64"/>
    <p:sldId id="1807" r:id="rId6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66C"/>
    <a:srgbClr val="5BD4FF"/>
    <a:srgbClr val="3F5588"/>
    <a:srgbClr val="8BBB5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18" autoAdjust="0"/>
    <p:restoredTop sz="78049" autoAdjust="0"/>
  </p:normalViewPr>
  <p:slideViewPr>
    <p:cSldViewPr snapToGrid="0" snapToObjects="1">
      <p:cViewPr varScale="1">
        <p:scale>
          <a:sx n="93" d="100"/>
          <a:sy n="93" d="100"/>
        </p:scale>
        <p:origin x="944" y="200"/>
      </p:cViewPr>
      <p:guideLst>
        <p:guide orient="horz" pos="2184"/>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snapToObjects="1" showGuides="1">
      <p:cViewPr varScale="1">
        <p:scale>
          <a:sx n="83" d="100"/>
          <a:sy n="83" d="100"/>
        </p:scale>
        <p:origin x="3810"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6EDF131F-F288-4343-8EFB-44D048ADFAB1}" type="datetimeFigureOut">
              <a:rPr lang="en-US" smtClean="0"/>
              <a:t>8/13/25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721C4BA-A1FE-D64C-9D41-D7DAD505CE87}" type="slidenum">
              <a:rPr lang="en-US" smtClean="0"/>
              <a:t>‹#›</a:t>
            </a:fld>
            <a:endParaRPr lang="en-US"/>
          </a:p>
        </p:txBody>
      </p:sp>
    </p:spTree>
    <p:extLst>
      <p:ext uri="{BB962C8B-B14F-4D97-AF65-F5344CB8AC3E}">
        <p14:creationId xmlns:p14="http://schemas.microsoft.com/office/powerpoint/2010/main" val="20268688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2DFCB1C-B445-6944-8C18-5DA0891C3F14}" type="datetimeFigureOut">
              <a:rPr lang="en-US" smtClean="0"/>
              <a:t>8/13/25</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BA391BC-CC7F-CF43-99DB-6B1B9EFC7431}" type="slidenum">
              <a:rPr lang="en-US" smtClean="0"/>
              <a:t>‹#›</a:t>
            </a:fld>
            <a:endParaRPr lang="en-US"/>
          </a:p>
        </p:txBody>
      </p:sp>
    </p:spTree>
    <p:extLst>
      <p:ext uri="{BB962C8B-B14F-4D97-AF65-F5344CB8AC3E}">
        <p14:creationId xmlns:p14="http://schemas.microsoft.com/office/powerpoint/2010/main" val="171523605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A391BC-CC7F-CF43-99DB-6B1B9EFC7431}" type="slidenum">
              <a:rPr lang="en-US" smtClean="0"/>
              <a:t>1</a:t>
            </a:fld>
            <a:endParaRPr lang="en-US"/>
          </a:p>
        </p:txBody>
      </p:sp>
    </p:spTree>
    <p:extLst>
      <p:ext uri="{BB962C8B-B14F-4D97-AF65-F5344CB8AC3E}">
        <p14:creationId xmlns:p14="http://schemas.microsoft.com/office/powerpoint/2010/main" val="718034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Historical development is a major contributor to our flooding issues.  Estimated to be 8% of our land is reclaimed.</a:t>
            </a:r>
          </a:p>
        </p:txBody>
      </p:sp>
      <p:sp>
        <p:nvSpPr>
          <p:cNvPr id="4" name="Slide Number Placeholder 3"/>
          <p:cNvSpPr>
            <a:spLocks noGrp="1"/>
          </p:cNvSpPr>
          <p:nvPr>
            <p:ph type="sldNum" sz="quarter" idx="10"/>
          </p:nvPr>
        </p:nvSpPr>
        <p:spPr/>
        <p:txBody>
          <a:bodyPr/>
          <a:lstStyle/>
          <a:p>
            <a:fld id="{BBA391BC-CC7F-CF43-99DB-6B1B9EFC7431}" type="slidenum">
              <a:rPr lang="en-US" smtClean="0"/>
              <a:t>19</a:t>
            </a:fld>
            <a:endParaRPr lang="en-US"/>
          </a:p>
        </p:txBody>
      </p:sp>
    </p:spTree>
    <p:extLst>
      <p:ext uri="{BB962C8B-B14F-4D97-AF65-F5344CB8AC3E}">
        <p14:creationId xmlns:p14="http://schemas.microsoft.com/office/powerpoint/2010/main" val="413487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EBA50F-ADB8-0649-8FD7-8140783A7176}" type="slidenum">
              <a:rPr lang="en-US" smtClean="0"/>
              <a:t>20</a:t>
            </a:fld>
            <a:endParaRPr lang="en-US"/>
          </a:p>
        </p:txBody>
      </p:sp>
    </p:spTree>
    <p:extLst>
      <p:ext uri="{BB962C8B-B14F-4D97-AF65-F5344CB8AC3E}">
        <p14:creationId xmlns:p14="http://schemas.microsoft.com/office/powerpoint/2010/main" val="265391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400" b="0" i="0" u="none" strike="noStrike" cap="none" dirty="0">
                <a:solidFill>
                  <a:srgbClr val="000000"/>
                </a:solidFill>
                <a:effectLst/>
                <a:latin typeface="Arial"/>
                <a:ea typeface="Arial"/>
                <a:cs typeface="Arial"/>
                <a:sym typeface="Arial"/>
              </a:rPr>
              <a:t>So we had a soft launch a number of weeks ago, we been collecting a lot of data on the models performance hoping to get to the point that they are happy to push out a very public launch. </a:t>
            </a:r>
            <a:endParaRPr lang="en-US" dirty="0">
              <a:effectLst/>
            </a:endParaRPr>
          </a:p>
          <a:p>
            <a:pPr rtl="0"/>
            <a:br>
              <a:rPr lang="en-US" dirty="0"/>
            </a:br>
            <a:r>
              <a:rPr lang="en-US" sz="1400" b="0" i="0" u="none" strike="noStrike" cap="none" dirty="0">
                <a:solidFill>
                  <a:srgbClr val="000000"/>
                </a:solidFill>
                <a:effectLst/>
                <a:latin typeface="Arial"/>
                <a:ea typeface="Arial"/>
                <a:cs typeface="Arial"/>
                <a:sym typeface="Arial"/>
              </a:rPr>
              <a:t>We’ve issued over 8000 road hazard reports. </a:t>
            </a:r>
            <a:endParaRPr lang="en-US" dirty="0">
              <a:effectLst/>
            </a:endParaRPr>
          </a:p>
          <a:p>
            <a:pPr rtl="0"/>
            <a:r>
              <a:rPr lang="en-US" sz="1400" b="0" i="0" u="none" strike="noStrike" cap="none" dirty="0">
                <a:solidFill>
                  <a:srgbClr val="000000"/>
                </a:solidFill>
                <a:effectLst/>
                <a:latin typeface="Arial"/>
                <a:ea typeface="Arial"/>
                <a:cs typeface="Arial"/>
                <a:sym typeface="Arial"/>
              </a:rPr>
              <a:t>We’ve tested the closure functionality but are waiting to deploy that until after the public launch.</a:t>
            </a:r>
            <a:endParaRPr lang="en-US" dirty="0">
              <a:effectLst/>
            </a:endParaRPr>
          </a:p>
          <a:p>
            <a:pPr rtl="0"/>
            <a:br>
              <a:rPr lang="en-US" sz="1400" b="0" i="0" u="none" strike="noStrike" cap="none" dirty="0">
                <a:solidFill>
                  <a:srgbClr val="000000"/>
                </a:solidFill>
                <a:effectLst/>
                <a:latin typeface="Arial"/>
                <a:ea typeface="Arial"/>
                <a:cs typeface="Arial"/>
                <a:sym typeface="Arial"/>
              </a:rPr>
            </a:br>
            <a:r>
              <a:rPr lang="en-US" sz="1400" b="0" i="0" u="none" strike="noStrike" cap="none" dirty="0">
                <a:solidFill>
                  <a:srgbClr val="000000"/>
                </a:solidFill>
                <a:effectLst/>
                <a:latin typeface="Arial"/>
                <a:ea typeface="Arial"/>
                <a:cs typeface="Arial"/>
                <a:sym typeface="Arial"/>
              </a:rPr>
              <a:t>We’ve had some volunteers - namely Kyle &amp; Paul &amp; Betsy - driving around, and this is some of the great shots they sent back to help our models. </a:t>
            </a:r>
            <a:endParaRPr lang="en-US" dirty="0">
              <a:effectLst/>
            </a:endParaRPr>
          </a:p>
          <a:p>
            <a:pPr rtl="0"/>
            <a:br>
              <a:rPr lang="en-US" dirty="0"/>
            </a:br>
            <a:r>
              <a:rPr lang="en-US" sz="1400" b="0" i="0" u="none" strike="noStrike" cap="none" dirty="0">
                <a:solidFill>
                  <a:srgbClr val="000000"/>
                </a:solidFill>
                <a:effectLst/>
                <a:latin typeface="Arial"/>
                <a:ea typeface="Arial"/>
                <a:cs typeface="Arial"/>
                <a:sym typeface="Arial"/>
              </a:rPr>
              <a:t>The yellow arrow is the location of the picture and the direction of travel, the blue raster is the underlying nowcast result that produced the road closure report. </a:t>
            </a:r>
            <a:endParaRPr lang="en-US" dirty="0">
              <a:effectLst/>
            </a:endParaRPr>
          </a:p>
          <a:p>
            <a:pPr rtl="0"/>
            <a:br>
              <a:rPr lang="en-US" dirty="0"/>
            </a:br>
            <a:r>
              <a:rPr lang="en-US" sz="1400" b="0" i="0" u="none" strike="noStrike" cap="none" dirty="0">
                <a:solidFill>
                  <a:srgbClr val="000000"/>
                </a:solidFill>
                <a:effectLst/>
                <a:latin typeface="Arial"/>
                <a:ea typeface="Arial"/>
                <a:cs typeface="Arial"/>
                <a:sym typeface="Arial"/>
              </a:rPr>
              <a:t>It really is hard to overstate how amazing this type of data is.</a:t>
            </a:r>
            <a:br>
              <a:rPr lang="en-US" sz="1400" b="0" i="0" u="none" strike="noStrike" cap="none" dirty="0">
                <a:solidFill>
                  <a:srgbClr val="000000"/>
                </a:solidFill>
                <a:effectLst/>
                <a:latin typeface="Arial"/>
                <a:ea typeface="Arial"/>
                <a:cs typeface="Arial"/>
                <a:sym typeface="Arial"/>
              </a:rPr>
            </a:br>
            <a:r>
              <a:rPr lang="en-US" sz="1400" b="0" i="0" u="none" strike="noStrike" cap="none" dirty="0">
                <a:solidFill>
                  <a:srgbClr val="000000"/>
                </a:solidFill>
                <a:effectLst/>
                <a:latin typeface="Arial"/>
                <a:ea typeface="Arial"/>
                <a:cs typeface="Arial"/>
                <a:sym typeface="Arial"/>
              </a:rPr>
              <a:t>But we didn’t get here by accident. It doesn’t start off being great. </a:t>
            </a:r>
            <a:br>
              <a:rPr lang="en-US" sz="1400" b="0" i="0" u="none" strike="noStrike" cap="none" dirty="0">
                <a:solidFill>
                  <a:srgbClr val="000000"/>
                </a:solidFill>
                <a:effectLst/>
                <a:latin typeface="Arial"/>
                <a:ea typeface="Arial"/>
                <a:cs typeface="Arial"/>
                <a:sym typeface="Arial"/>
              </a:rPr>
            </a:br>
            <a:r>
              <a:rPr lang="en-US" sz="1400" b="0" i="0" u="none" strike="noStrike" cap="none" dirty="0">
                <a:solidFill>
                  <a:srgbClr val="000000"/>
                </a:solidFill>
                <a:effectLst/>
                <a:latin typeface="Arial"/>
                <a:ea typeface="Arial"/>
                <a:cs typeface="Arial"/>
                <a:sym typeface="Arial"/>
              </a:rPr>
              <a:t>It is a mistake to think this will ever be or can ever be perfect.</a:t>
            </a:r>
            <a:endParaRPr lang="en-US" dirty="0">
              <a:effectLst/>
            </a:endParaRPr>
          </a:p>
          <a:p>
            <a:pPr rtl="0"/>
            <a:r>
              <a:rPr lang="en-US" sz="1400" b="0" i="0" u="none" strike="noStrike" cap="none" dirty="0">
                <a:solidFill>
                  <a:srgbClr val="000000"/>
                </a:solidFill>
                <a:effectLst/>
                <a:latin typeface="Arial"/>
                <a:ea typeface="Arial"/>
                <a:cs typeface="Arial"/>
                <a:sym typeface="Arial"/>
              </a:rPr>
              <a:t>The system is simply too complicated to be perfect. </a:t>
            </a:r>
            <a:endParaRPr lang="en-US" dirty="0">
              <a:effectLst/>
            </a:endParaRPr>
          </a:p>
          <a:p>
            <a:pPr rtl="0"/>
            <a:br>
              <a:rPr lang="en-US" dirty="0"/>
            </a:br>
            <a:r>
              <a:rPr lang="en-US" sz="1400" b="0" i="0" u="none" strike="noStrike" cap="none" dirty="0">
                <a:solidFill>
                  <a:srgbClr val="000000"/>
                </a:solidFill>
                <a:effectLst/>
                <a:latin typeface="Arial"/>
                <a:ea typeface="Arial"/>
                <a:cs typeface="Arial"/>
                <a:sym typeface="Arial"/>
              </a:rPr>
              <a:t>However One of my favorite sayings is that all models are wrong, but some are useful, and we try really hard to be useful. </a:t>
            </a:r>
            <a:endParaRPr lang="en-US" dirty="0">
              <a:effectLst/>
            </a:endParaRPr>
          </a:p>
          <a:p>
            <a:pPr rtl="0"/>
            <a:br>
              <a:rPr lang="en-US" dirty="0"/>
            </a:br>
            <a:r>
              <a:rPr lang="en-US" sz="1400" b="0" i="0" u="none" strike="noStrike" cap="none" dirty="0">
                <a:solidFill>
                  <a:srgbClr val="000000"/>
                </a:solidFill>
                <a:effectLst/>
                <a:latin typeface="Arial"/>
                <a:ea typeface="Arial"/>
                <a:cs typeface="Arial"/>
                <a:sym typeface="Arial"/>
              </a:rPr>
              <a:t>And I really think this is. </a:t>
            </a:r>
            <a:endParaRPr lang="en-US" dirty="0">
              <a:effectLst/>
            </a:endParaRPr>
          </a:p>
          <a:p>
            <a:endParaRPr lang="en-US" dirty="0"/>
          </a:p>
        </p:txBody>
      </p:sp>
    </p:spTree>
    <p:extLst>
      <p:ext uri="{BB962C8B-B14F-4D97-AF65-F5344CB8AC3E}">
        <p14:creationId xmlns:p14="http://schemas.microsoft.com/office/powerpoint/2010/main" val="2061966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A391BC-CC7F-CF43-99DB-6B1B9EFC7431}" type="slidenum">
              <a:rPr lang="en-US" smtClean="0"/>
              <a:t>25</a:t>
            </a:fld>
            <a:endParaRPr lang="en-US"/>
          </a:p>
        </p:txBody>
      </p:sp>
    </p:spTree>
    <p:extLst>
      <p:ext uri="{BB962C8B-B14F-4D97-AF65-F5344CB8AC3E}">
        <p14:creationId xmlns:p14="http://schemas.microsoft.com/office/powerpoint/2010/main" val="26844357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A391BC-CC7F-CF43-99DB-6B1B9EFC7431}" type="slidenum">
              <a:rPr lang="en-US" smtClean="0"/>
              <a:t>26</a:t>
            </a:fld>
            <a:endParaRPr lang="en-US"/>
          </a:p>
        </p:txBody>
      </p:sp>
    </p:spTree>
    <p:extLst>
      <p:ext uri="{BB962C8B-B14F-4D97-AF65-F5344CB8AC3E}">
        <p14:creationId xmlns:p14="http://schemas.microsoft.com/office/powerpoint/2010/main" val="952803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A391BC-CC7F-CF43-99DB-6B1B9EFC7431}" type="slidenum">
              <a:rPr lang="en-US" smtClean="0"/>
              <a:t>29</a:t>
            </a:fld>
            <a:endParaRPr lang="en-US"/>
          </a:p>
        </p:txBody>
      </p:sp>
    </p:spTree>
    <p:extLst>
      <p:ext uri="{BB962C8B-B14F-4D97-AF65-F5344CB8AC3E}">
        <p14:creationId xmlns:p14="http://schemas.microsoft.com/office/powerpoint/2010/main" val="10760009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EBA50F-ADB8-0649-8FD7-8140783A7176}" type="slidenum">
              <a:rPr lang="en-US" smtClean="0"/>
              <a:t>34</a:t>
            </a:fld>
            <a:endParaRPr lang="en-US"/>
          </a:p>
        </p:txBody>
      </p:sp>
    </p:spTree>
    <p:extLst>
      <p:ext uri="{BB962C8B-B14F-4D97-AF65-F5344CB8AC3E}">
        <p14:creationId xmlns:p14="http://schemas.microsoft.com/office/powerpoint/2010/main" val="11732743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359275"/>
            <a:ext cx="7086600" cy="5068888"/>
          </a:xfrm>
        </p:spPr>
        <p:txBody>
          <a:bodyPr/>
          <a:lstStyle/>
          <a:p>
            <a:r>
              <a:rPr lang="en-US" sz="2400" b="1" u="sng" dirty="0"/>
              <a:t>Coastal Protection</a:t>
            </a:r>
            <a:r>
              <a:rPr lang="en-US" sz="2400" u="sng" dirty="0"/>
              <a:t>: </a:t>
            </a:r>
            <a:r>
              <a:rPr lang="en-US" sz="2400" dirty="0"/>
              <a:t> </a:t>
            </a:r>
          </a:p>
          <a:p>
            <a:r>
              <a:rPr lang="en-US" sz="2400" dirty="0"/>
              <a:t>Earthen berm,  flood wall, realign Kimball Terrace, raise roads, install tidal gate, living shoreline.</a:t>
            </a:r>
          </a:p>
          <a:p>
            <a:r>
              <a:rPr lang="en-US" sz="2400" b="1" u="sng" dirty="0"/>
              <a:t>Stormwater Management</a:t>
            </a:r>
            <a:r>
              <a:rPr lang="en-US" sz="2400" u="sng" dirty="0"/>
              <a:t>:</a:t>
            </a:r>
            <a:r>
              <a:rPr lang="en-US" sz="2400" dirty="0"/>
              <a:t>  </a:t>
            </a:r>
          </a:p>
          <a:p>
            <a:r>
              <a:rPr lang="en-US" sz="2400" dirty="0"/>
              <a:t>2 pump stations, parcel-level barrels and gardens, street-level bioswales, tree plantings, pipe upgrades, pervious pavers.</a:t>
            </a:r>
          </a:p>
          <a:p>
            <a:r>
              <a:rPr lang="en-US" sz="2400" b="1" u="sng" dirty="0"/>
              <a:t>Resilience Park:</a:t>
            </a:r>
            <a:r>
              <a:rPr lang="en-US" sz="2400" dirty="0"/>
              <a:t>  </a:t>
            </a:r>
          </a:p>
          <a:p>
            <a:r>
              <a:rPr lang="en-US" sz="2400" dirty="0"/>
              <a:t>Basketball courts, walking paths, as well as a fishing pier</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1FD827-4876-46AA-9324-5A837BDB46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73655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has been community driven from the beginning:</a:t>
            </a:r>
          </a:p>
          <a:p>
            <a:endParaRPr lang="en-US" dirty="0"/>
          </a:p>
          <a:p>
            <a:r>
              <a:rPr lang="en-US" dirty="0"/>
              <a:t>I want to congratulate our partners on the final design.  It took all of us working together with a strong vision to create this innovative project.</a:t>
            </a:r>
          </a:p>
          <a:p>
            <a:endParaRPr lang="en-US" dirty="0"/>
          </a:p>
          <a:p>
            <a:r>
              <a:rPr lang="en-US" dirty="0"/>
              <a:t>I want to highlight the Section 3 work that is underway</a:t>
            </a:r>
          </a:p>
          <a:p>
            <a:r>
              <a:rPr lang="en-US" dirty="0"/>
              <a:t>-We are hosting 3 meetings for small contractors to meet with larger contractors to discuss partnering on bids</a:t>
            </a:r>
          </a:p>
          <a:p>
            <a:r>
              <a:rPr lang="en-US" dirty="0"/>
              <a:t>-We are gathering names of Section 3 eligible residents who would like to be considered for work</a:t>
            </a:r>
          </a:p>
          <a:p>
            <a:r>
              <a:rPr lang="en-US" dirty="0"/>
              <a:t>-We held a full-day bidders conference with NRHA to educate small business owners on the bidding process</a:t>
            </a:r>
          </a:p>
          <a:p>
            <a:r>
              <a:rPr lang="en-US" dirty="0"/>
              <a:t>-We will have 10 small packages of under $100K value so that small businesses can bid.</a:t>
            </a:r>
          </a:p>
          <a:p>
            <a:r>
              <a:rPr lang="en-US" dirty="0"/>
              <a:t>-MEB our construction manager at risk is enrolled to become a Section 3 business—they have already hired 2 residents from grandy village to work on the project.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1FD827-4876-46AA-9324-5A837BDB46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8934D376-31D0-4A9A-9EE8-DCD992730D9A}"/>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53294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2041" y="4537303"/>
            <a:ext cx="6972920" cy="3712340"/>
          </a:xfrm>
        </p:spPr>
        <p:txBody>
          <a:bodyPr/>
          <a:lstStyle/>
          <a:p>
            <a:r>
              <a:rPr lang="en-US" sz="2800" b="1" dirty="0"/>
              <a:t>Construction is in the front and back of some residents houses particularly along Chesterfield Blvd and Marlboro Avenue.</a:t>
            </a:r>
          </a:p>
          <a:p>
            <a:endParaRPr lang="en-US" sz="2800" b="1" dirty="0"/>
          </a:p>
          <a:p>
            <a:r>
              <a:rPr lang="en-US" sz="2800" b="1" dirty="0"/>
              <a:t>Reach C complete by the end of 2021.</a:t>
            </a:r>
          </a:p>
          <a:p>
            <a:endParaRPr lang="en-US" sz="2800" b="1"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1FD827-4876-46AA-9324-5A837BDB46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0765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A391BC-CC7F-CF43-99DB-6B1B9EFC7431}" type="slidenum">
              <a:rPr lang="en-US" smtClean="0"/>
              <a:t>4</a:t>
            </a:fld>
            <a:endParaRPr lang="en-US"/>
          </a:p>
        </p:txBody>
      </p:sp>
    </p:spTree>
    <p:extLst>
      <p:ext uri="{BB962C8B-B14F-4D97-AF65-F5344CB8AC3E}">
        <p14:creationId xmlns:p14="http://schemas.microsoft.com/office/powerpoint/2010/main" val="35551431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1FD827-4876-46AA-9324-5A837BDB46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07914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Aaron – phase 1 project introduction</a:t>
            </a:r>
          </a:p>
        </p:txBody>
      </p:sp>
      <p:sp>
        <p:nvSpPr>
          <p:cNvPr id="4" name="Slide Number Placeholder 3"/>
          <p:cNvSpPr>
            <a:spLocks noGrp="1"/>
          </p:cNvSpPr>
          <p:nvPr>
            <p:ph type="sldNum" sz="quarter" idx="5"/>
          </p:nvPr>
        </p:nvSpPr>
        <p:spPr/>
        <p:txBody>
          <a:bodyPr/>
          <a:lstStyle/>
          <a:p>
            <a:fld id="{BA080CAB-90CE-425B-9B6D-6595B32BB55A}" type="slidenum">
              <a:rPr lang="en-US" smtClean="0"/>
              <a:t>53</a:t>
            </a:fld>
            <a:endParaRPr lang="en-US" dirty="0"/>
          </a:p>
        </p:txBody>
      </p:sp>
    </p:spTree>
    <p:extLst>
      <p:ext uri="{BB962C8B-B14F-4D97-AF65-F5344CB8AC3E}">
        <p14:creationId xmlns:p14="http://schemas.microsoft.com/office/powerpoint/2010/main" val="18537011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Regional broadband</a:t>
            </a:r>
          </a:p>
          <a:p>
            <a:r>
              <a:rPr lang="en-US" dirty="0"/>
              <a:t>EOC coordination effort</a:t>
            </a:r>
          </a:p>
          <a:p>
            <a:r>
              <a:rPr lang="en-US" dirty="0"/>
              <a:t>City manager’s working directly with each other</a:t>
            </a:r>
          </a:p>
        </p:txBody>
      </p:sp>
      <p:sp>
        <p:nvSpPr>
          <p:cNvPr id="4" name="Slide Number Placeholder 3"/>
          <p:cNvSpPr>
            <a:spLocks noGrp="1"/>
          </p:cNvSpPr>
          <p:nvPr>
            <p:ph type="sldNum" sz="quarter" idx="10"/>
          </p:nvPr>
        </p:nvSpPr>
        <p:spPr/>
        <p:txBody>
          <a:bodyPr/>
          <a:lstStyle/>
          <a:p>
            <a:fld id="{BF2811F0-9499-4FC7-878D-8A9F7463C132}" type="slidenum">
              <a:rPr lang="en-US" smtClean="0"/>
              <a:t>55</a:t>
            </a:fld>
            <a:endParaRPr lang="en-US"/>
          </a:p>
        </p:txBody>
      </p:sp>
    </p:spTree>
    <p:extLst>
      <p:ext uri="{BB962C8B-B14F-4D97-AF65-F5344CB8AC3E}">
        <p14:creationId xmlns:p14="http://schemas.microsoft.com/office/powerpoint/2010/main" val="28397981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879701-1C54-415B-B70C-539F60DF0200}" type="slidenum">
              <a:rPr lang="en-US" smtClean="0"/>
              <a:t>59</a:t>
            </a:fld>
            <a:endParaRPr lang="en-US"/>
          </a:p>
        </p:txBody>
      </p:sp>
    </p:spTree>
    <p:extLst>
      <p:ext uri="{BB962C8B-B14F-4D97-AF65-F5344CB8AC3E}">
        <p14:creationId xmlns:p14="http://schemas.microsoft.com/office/powerpoint/2010/main" val="22096698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A391BC-CC7F-CF43-99DB-6B1B9EFC7431}" type="slidenum">
              <a:rPr lang="en-US" smtClean="0"/>
              <a:t>60</a:t>
            </a:fld>
            <a:endParaRPr lang="en-US"/>
          </a:p>
        </p:txBody>
      </p:sp>
    </p:spTree>
    <p:extLst>
      <p:ext uri="{BB962C8B-B14F-4D97-AF65-F5344CB8AC3E}">
        <p14:creationId xmlns:p14="http://schemas.microsoft.com/office/powerpoint/2010/main" val="935192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A391BC-CC7F-CF43-99DB-6B1B9EFC7431}" type="slidenum">
              <a:rPr lang="en-US" smtClean="0"/>
              <a:t>5</a:t>
            </a:fld>
            <a:endParaRPr lang="en-US"/>
          </a:p>
        </p:txBody>
      </p:sp>
    </p:spTree>
    <p:extLst>
      <p:ext uri="{BB962C8B-B14F-4D97-AF65-F5344CB8AC3E}">
        <p14:creationId xmlns:p14="http://schemas.microsoft.com/office/powerpoint/2010/main" val="95654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A391BC-CC7F-CF43-99DB-6B1B9EFC7431}" type="slidenum">
              <a:rPr lang="en-US" smtClean="0"/>
              <a:t>6</a:t>
            </a:fld>
            <a:endParaRPr lang="en-US"/>
          </a:p>
        </p:txBody>
      </p:sp>
    </p:spTree>
    <p:extLst>
      <p:ext uri="{BB962C8B-B14F-4D97-AF65-F5344CB8AC3E}">
        <p14:creationId xmlns:p14="http://schemas.microsoft.com/office/powerpoint/2010/main" val="3841305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BBA391BC-CC7F-CF43-99DB-6B1B9EFC7431}" type="slidenum">
              <a:rPr lang="en-US" smtClean="0"/>
              <a:t>10</a:t>
            </a:fld>
            <a:endParaRPr lang="en-US"/>
          </a:p>
        </p:txBody>
      </p:sp>
    </p:spTree>
    <p:extLst>
      <p:ext uri="{BB962C8B-B14F-4D97-AF65-F5344CB8AC3E}">
        <p14:creationId xmlns:p14="http://schemas.microsoft.com/office/powerpoint/2010/main" val="3759978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xfrm>
            <a:off x="777875" y="268288"/>
            <a:ext cx="5668963" cy="31892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6387" name="Notes Placeholder 2"/>
          <p:cNvSpPr>
            <a:spLocks noGrp="1"/>
          </p:cNvSpPr>
          <p:nvPr>
            <p:ph type="body" idx="1"/>
          </p:nvPr>
        </p:nvSpPr>
        <p:spPr bwMode="auto">
          <a:xfrm>
            <a:off x="285750" y="3683053"/>
            <a:ext cx="6309360" cy="489352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lvl="0"/>
            <a:r>
              <a:rPr lang="en-US" dirty="0"/>
              <a:t>Resilient Norfolk is more than flooding, it is a strategy to reduce the risk for people living in coastal environments in the face of changing environmental conditions.  It focuses on creating connected communities to ensure that each individual is part of a network that is able to respond to stresses and catastrophic events.</a:t>
            </a:r>
          </a:p>
          <a:p>
            <a:pPr lvl="0"/>
            <a:endParaRPr lang="en-US" dirty="0"/>
          </a:p>
          <a:p>
            <a:r>
              <a:rPr lang="en-US" dirty="0"/>
              <a:t>This effort includes navy personnel and their families.  We are looking for opportunities to partner with the Navy to build healthy, high quality places, where Navy families want to live.  Helping to support mission readiness of NSN by ensuring that navy personnel and their families are safe and secure.</a:t>
            </a:r>
          </a:p>
          <a:p>
            <a:pPr lvl="0"/>
            <a:endParaRPr lang="en-US" dirty="0"/>
          </a:p>
          <a:p>
            <a:pPr lvl="0"/>
            <a:r>
              <a:rPr lang="en-US" dirty="0"/>
              <a:t>We are doing that by:</a:t>
            </a:r>
          </a:p>
          <a:p>
            <a:pPr lvl="0"/>
            <a:endParaRPr lang="en-US" dirty="0"/>
          </a:p>
          <a:p>
            <a:pPr lvl="0"/>
            <a:r>
              <a:rPr lang="en-US" dirty="0"/>
              <a:t>Goal 1 – physically reimagining the city to more effectively manage and live with water.</a:t>
            </a:r>
          </a:p>
          <a:p>
            <a:pPr marL="628650" lvl="1" indent="-171450">
              <a:buFont typeface="Arial" panose="020B0604020202020204" pitchFamily="34" charset="0"/>
              <a:buChar char="•"/>
            </a:pPr>
            <a:r>
              <a:rPr lang="en-US" dirty="0"/>
              <a:t>Including new building requirements, land use regulations and infrastructure systems that incorporate grey, green and blue components.</a:t>
            </a:r>
          </a:p>
          <a:p>
            <a:pPr lvl="0"/>
            <a:endParaRPr lang="en-US" dirty="0"/>
          </a:p>
          <a:p>
            <a:pPr lvl="0"/>
            <a:r>
              <a:rPr lang="en-US" dirty="0"/>
              <a:t>Goal 2 – looking for economic opportunities, including opportunities for military families. </a:t>
            </a:r>
          </a:p>
          <a:p>
            <a:pPr marL="628650" lvl="1" indent="-171450">
              <a:buFont typeface="Arial" panose="020B0604020202020204" pitchFamily="34" charset="0"/>
              <a:buChar char="•"/>
            </a:pPr>
            <a:r>
              <a:rPr lang="en-US" dirty="0"/>
              <a:t>workforce development, veterans transition programs that quickly transition sailors leaving the service into jobs in the region, and support for veterans starting new businesses</a:t>
            </a:r>
          </a:p>
          <a:p>
            <a:pPr lvl="0"/>
            <a:endParaRPr lang="en-US" dirty="0"/>
          </a:p>
          <a:p>
            <a:pPr lvl="0"/>
            <a:r>
              <a:rPr lang="en-US" dirty="0"/>
              <a:t>Goal 3 – building healthy high quality neighborhoods where Navy families want to live</a:t>
            </a:r>
          </a:p>
          <a:p>
            <a:pPr marL="628650" lvl="1" indent="-171450">
              <a:buFont typeface="Arial" panose="020B0604020202020204" pitchFamily="34" charset="0"/>
              <a:buChar char="•"/>
            </a:pPr>
            <a:r>
              <a:rPr lang="en-US" dirty="0"/>
              <a:t>Neighbors Building Neighborhoods initiative, Military Child Workshop</a:t>
            </a:r>
          </a:p>
          <a:p>
            <a:pPr lvl="0"/>
            <a:endParaRPr lang="en-US" dirty="0"/>
          </a:p>
          <a:p>
            <a:r>
              <a:rPr lang="en-US" dirty="0"/>
              <a:t> </a:t>
            </a:r>
            <a:endParaRPr lang="en-US" altLang="en-US" sz="1400" dirty="0"/>
          </a:p>
        </p:txBody>
      </p:sp>
      <p:sp>
        <p:nvSpPr>
          <p:cNvPr id="4" name="Slide Number Placeholder 3"/>
          <p:cNvSpPr>
            <a:spLocks noGrp="1"/>
          </p:cNvSpPr>
          <p:nvPr>
            <p:ph type="sldNum" sz="quarter" idx="5"/>
          </p:nvPr>
        </p:nvSpPr>
        <p:spPr/>
        <p:txBody>
          <a:bodyPr/>
          <a:lstStyle/>
          <a:p>
            <a:pPr>
              <a:defRPr/>
            </a:pPr>
            <a:fld id="{1DD466E0-959C-4E80-8968-9C03E4DAAD5E}" type="slidenum">
              <a:rPr lang="en-US" smtClean="0"/>
              <a:pPr>
                <a:defRPr/>
              </a:pPr>
              <a:t>12</a:t>
            </a:fld>
            <a:endParaRPr lang="en-US" dirty="0"/>
          </a:p>
        </p:txBody>
      </p:sp>
    </p:spTree>
    <p:extLst>
      <p:ext uri="{BB962C8B-B14F-4D97-AF65-F5344CB8AC3E}">
        <p14:creationId xmlns:p14="http://schemas.microsoft.com/office/powerpoint/2010/main" val="1725921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A391BC-CC7F-CF43-99DB-6B1B9EFC7431}" type="slidenum">
              <a:rPr lang="en-US" smtClean="0"/>
              <a:t>13</a:t>
            </a:fld>
            <a:endParaRPr lang="en-US" dirty="0"/>
          </a:p>
        </p:txBody>
      </p:sp>
    </p:spTree>
    <p:extLst>
      <p:ext uri="{BB962C8B-B14F-4D97-AF65-F5344CB8AC3E}">
        <p14:creationId xmlns:p14="http://schemas.microsoft.com/office/powerpoint/2010/main" val="1035552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Storm Surges are more frequent</a:t>
            </a:r>
          </a:p>
          <a:p>
            <a:r>
              <a:rPr lang="en-US" dirty="0"/>
              <a:t>Sea levels are rising</a:t>
            </a:r>
          </a:p>
          <a:p>
            <a:r>
              <a:rPr lang="en-US" dirty="0"/>
              <a:t>Rainfall rates are increasing which causes more surface runoff</a:t>
            </a:r>
          </a:p>
          <a:p>
            <a:r>
              <a:rPr lang="en-US" dirty="0"/>
              <a:t>Groundwater is shallow and rising with seal levels</a:t>
            </a:r>
          </a:p>
        </p:txBody>
      </p:sp>
      <p:sp>
        <p:nvSpPr>
          <p:cNvPr id="4" name="Slide Number Placeholder 3"/>
          <p:cNvSpPr>
            <a:spLocks noGrp="1"/>
          </p:cNvSpPr>
          <p:nvPr>
            <p:ph type="sldNum" sz="quarter" idx="10"/>
          </p:nvPr>
        </p:nvSpPr>
        <p:spPr/>
        <p:txBody>
          <a:bodyPr/>
          <a:lstStyle/>
          <a:p>
            <a:fld id="{BBA391BC-CC7F-CF43-99DB-6B1B9EFC7431}" type="slidenum">
              <a:rPr lang="en-US" smtClean="0"/>
              <a:t>15</a:t>
            </a:fld>
            <a:endParaRPr lang="en-US"/>
          </a:p>
        </p:txBody>
      </p:sp>
    </p:spTree>
    <p:extLst>
      <p:ext uri="{BB962C8B-B14F-4D97-AF65-F5344CB8AC3E}">
        <p14:creationId xmlns:p14="http://schemas.microsoft.com/office/powerpoint/2010/main" val="1704153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4.24 – Dorian</a:t>
            </a:r>
          </a:p>
          <a:p>
            <a:endParaRPr lang="en-US" dirty="0"/>
          </a:p>
        </p:txBody>
      </p:sp>
      <p:sp>
        <p:nvSpPr>
          <p:cNvPr id="4" name="Slide Number Placeholder 3"/>
          <p:cNvSpPr>
            <a:spLocks noGrp="1"/>
          </p:cNvSpPr>
          <p:nvPr>
            <p:ph type="sldNum" sz="quarter" idx="5"/>
          </p:nvPr>
        </p:nvSpPr>
        <p:spPr/>
        <p:txBody>
          <a:bodyPr/>
          <a:lstStyle/>
          <a:p>
            <a:fld id="{C5EBA50F-ADB8-0649-8FD7-8140783A7176}" type="slidenum">
              <a:rPr lang="en-US" smtClean="0"/>
              <a:t>18</a:t>
            </a:fld>
            <a:endParaRPr lang="en-US"/>
          </a:p>
        </p:txBody>
      </p:sp>
    </p:spTree>
    <p:extLst>
      <p:ext uri="{BB962C8B-B14F-4D97-AF65-F5344CB8AC3E}">
        <p14:creationId xmlns:p14="http://schemas.microsoft.com/office/powerpoint/2010/main" val="1097787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002729"/>
            <a:ext cx="10515600" cy="2466336"/>
          </a:xfrm>
          <a:prstGeom prst="rect">
            <a:avLst/>
          </a:prstGeom>
        </p:spPr>
        <p:txBody>
          <a:bodyPr anchor="b">
            <a:normAutofit/>
          </a:bodyPr>
          <a:lstStyle>
            <a:lvl1pPr algn="ctr">
              <a:defRPr sz="3600">
                <a:solidFill>
                  <a:srgbClr val="00366C"/>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0" y="3685882"/>
            <a:ext cx="10515600" cy="1385739"/>
          </a:xfrm>
          <a:prstGeom prst="rect">
            <a:avLst/>
          </a:prstGeom>
        </p:spPr>
        <p:txBody>
          <a:bodyPr/>
          <a:lstStyle>
            <a:lvl1pPr marL="0" indent="0" algn="ctr">
              <a:buNone/>
              <a:defRPr sz="2400" b="1" i="1">
                <a:solidFill>
                  <a:srgbClr val="00366C"/>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287902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Main 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1490839" y="3014141"/>
            <a:ext cx="9425516" cy="1210733"/>
          </a:xfrm>
        </p:spPr>
        <p:txBody>
          <a:bodyPr/>
          <a:lstStyle>
            <a:lvl1pPr marL="0" indent="0" algn="ctr">
              <a:buNone/>
              <a:defRPr b="1">
                <a:solidFill>
                  <a:srgbClr val="00366C"/>
                </a:solidFill>
                <a:latin typeface="Gill Sans" panose="020B0502020104020203" pitchFamily="34" charset="-79"/>
                <a:cs typeface="Gill Sans" panose="020B0502020104020203" pitchFamily="34" charset="-79"/>
              </a:defRPr>
            </a:lvl1pPr>
          </a:lstStyle>
          <a:p>
            <a:pPr lvl="0"/>
            <a:r>
              <a:rPr lang="en-US" dirty="0"/>
              <a:t>CLICK TO EDIT TITLE </a:t>
            </a:r>
            <a:br>
              <a:rPr lang="en-US" dirty="0"/>
            </a:br>
            <a:r>
              <a:rPr lang="en-US" dirty="0"/>
              <a:t>(USE FOR MAIN TITLE PAGE ONLY)</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21172" y="841105"/>
            <a:ext cx="5799328" cy="1022232"/>
          </a:xfrm>
          <a:prstGeom prst="rect">
            <a:avLst/>
          </a:prstGeom>
        </p:spPr>
      </p:pic>
    </p:spTree>
    <p:extLst>
      <p:ext uri="{BB962C8B-B14F-4D97-AF65-F5344CB8AC3E}">
        <p14:creationId xmlns:p14="http://schemas.microsoft.com/office/powerpoint/2010/main" val="3236504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91792" y="257607"/>
            <a:ext cx="10972800" cy="1058245"/>
          </a:xfrm>
        </p:spPr>
        <p:txBody>
          <a:bodyPr/>
          <a:lstStyle>
            <a:lvl1pPr>
              <a:defRPr sz="3600">
                <a:solidFill>
                  <a:srgbClr val="376092"/>
                </a:solidFill>
              </a:defRPr>
            </a:lvl1pPr>
          </a:lstStyle>
          <a:p>
            <a:r>
              <a:rPr lang="en-US" dirty="0"/>
              <a:t>Click to Edit Master Headline. Use Capital Letters for first Letter of Major Words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BDC4E1-63C0-8247-AF5A-6B26FE9A935C}" type="slidenum">
              <a:rPr lang="en-US" smtClean="0"/>
              <a:t>‹#›</a:t>
            </a:fld>
            <a:endParaRPr lang="en-US" dirty="0"/>
          </a:p>
        </p:txBody>
      </p:sp>
      <p:sp>
        <p:nvSpPr>
          <p:cNvPr id="8" name="Content Placeholder 3"/>
          <p:cNvSpPr>
            <a:spLocks noGrp="1"/>
          </p:cNvSpPr>
          <p:nvPr>
            <p:ph sz="half" idx="2" hasCustomPrompt="1"/>
          </p:nvPr>
        </p:nvSpPr>
        <p:spPr>
          <a:xfrm>
            <a:off x="814512" y="1600206"/>
            <a:ext cx="10718800" cy="4525963"/>
          </a:xfrm>
        </p:spPr>
        <p:txBody>
          <a:bodyPr/>
          <a:lstStyle>
            <a:lvl1pPr marL="0" indent="0" algn="ctr">
              <a:buFontTx/>
              <a:buNone/>
              <a:defRPr sz="2800"/>
            </a:lvl1pPr>
            <a:lvl2pPr>
              <a:defRPr sz="2400">
                <a:solidFill>
                  <a:srgbClr val="9BBB59"/>
                </a:solidFill>
              </a:defRPr>
            </a:lvl2pPr>
            <a:lvl3pPr>
              <a:defRPr sz="2000">
                <a:solidFill>
                  <a:srgbClr val="9BBB59"/>
                </a:solidFill>
              </a:defRPr>
            </a:lvl3pPr>
            <a:lvl4pPr>
              <a:defRPr sz="1800">
                <a:solidFill>
                  <a:srgbClr val="9BBB59"/>
                </a:solidFill>
              </a:defRPr>
            </a:lvl4pPr>
            <a:lvl5pPr>
              <a:defRPr sz="1800">
                <a:solidFill>
                  <a:srgbClr val="9BBB59"/>
                </a:solidFill>
              </a:defRPr>
            </a:lvl5pPr>
            <a:lvl6pPr>
              <a:defRPr sz="1800"/>
            </a:lvl6pPr>
            <a:lvl7pPr>
              <a:defRPr sz="1800"/>
            </a:lvl7pPr>
            <a:lvl8pPr>
              <a:defRPr sz="1800"/>
            </a:lvl8pPr>
            <a:lvl9pPr>
              <a:defRPr sz="1800"/>
            </a:lvl9pPr>
          </a:lstStyle>
          <a:p>
            <a:pPr lvl="0"/>
            <a:r>
              <a:rPr lang="en-US" dirty="0"/>
              <a:t>Click to Add Chart Title</a:t>
            </a:r>
          </a:p>
        </p:txBody>
      </p:sp>
    </p:spTree>
    <p:extLst>
      <p:ext uri="{BB962C8B-B14F-4D97-AF65-F5344CB8AC3E}">
        <p14:creationId xmlns:p14="http://schemas.microsoft.com/office/powerpoint/2010/main" val="2755874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Lis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694961"/>
            <a:ext cx="10972800" cy="1201573"/>
          </a:xfrm>
        </p:spPr>
        <p:txBody>
          <a:bodyPr/>
          <a:lstStyle>
            <a:lvl1pPr>
              <a:defRPr/>
            </a:lvl1pPr>
          </a:lstStyle>
          <a:p>
            <a:r>
              <a:rPr lang="en-US" dirty="0"/>
              <a:t>CLICK TO EDIT TITLE</a:t>
            </a:r>
          </a:p>
        </p:txBody>
      </p:sp>
      <p:sp>
        <p:nvSpPr>
          <p:cNvPr id="3" name="Slide Number Placeholder 2"/>
          <p:cNvSpPr>
            <a:spLocks noGrp="1"/>
          </p:cNvSpPr>
          <p:nvPr>
            <p:ph type="sldNum" sz="quarter" idx="10"/>
          </p:nvPr>
        </p:nvSpPr>
        <p:spPr/>
        <p:txBody>
          <a:bodyPr/>
          <a:lstStyle/>
          <a:p>
            <a:fld id="{337E350D-1880-4C4F-9964-E0F8FC16BEC3}" type="slidenum">
              <a:rPr lang="en-US" smtClean="0"/>
              <a:pPr/>
              <a:t>‹#›</a:t>
            </a:fld>
            <a:endParaRPr lang="en-US" dirty="0"/>
          </a:p>
        </p:txBody>
      </p:sp>
      <p:sp>
        <p:nvSpPr>
          <p:cNvPr id="7" name="Text Placeholder 6"/>
          <p:cNvSpPr>
            <a:spLocks noGrp="1"/>
          </p:cNvSpPr>
          <p:nvPr>
            <p:ph type="body" sz="quarter" idx="11" hasCustomPrompt="1"/>
          </p:nvPr>
        </p:nvSpPr>
        <p:spPr>
          <a:xfrm>
            <a:off x="609600" y="2184400"/>
            <a:ext cx="11074400" cy="2946400"/>
          </a:xfrm>
        </p:spPr>
        <p:txBody>
          <a:bodyPr/>
          <a:lstStyle>
            <a:lvl1pPr marL="0" indent="0">
              <a:buNone/>
              <a:defRPr>
                <a:solidFill>
                  <a:srgbClr val="00366C"/>
                </a:solidFill>
              </a:defRPr>
            </a:lvl1pPr>
            <a:lvl2pPr marL="800100" indent="-342900">
              <a:buFont typeface="Arial" panose="020B0604020202020204" pitchFamily="34" charset="0"/>
              <a:buChar char="•"/>
              <a:defRPr>
                <a:solidFill>
                  <a:srgbClr val="00366C"/>
                </a:solidFill>
              </a:defRPr>
            </a:lvl2pPr>
            <a:lvl3pPr>
              <a:defRPr>
                <a:solidFill>
                  <a:srgbClr val="00366C"/>
                </a:solidFill>
              </a:defRPr>
            </a:lvl3pPr>
            <a:lvl4pPr>
              <a:defRPr>
                <a:solidFill>
                  <a:srgbClr val="00366C"/>
                </a:solidFill>
              </a:defRPr>
            </a:lvl4pPr>
            <a:lvl5pPr>
              <a:defRPr>
                <a:solidFill>
                  <a:srgbClr val="00366C"/>
                </a:solidFill>
              </a:defRPr>
            </a:lvl5pPr>
          </a:lstStyle>
          <a:p>
            <a:pPr lvl="0"/>
            <a:r>
              <a:rPr lang="en-US" dirty="0"/>
              <a:t>Click to Edit Bulleted List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5905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Text Content (lef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TITLE</a:t>
            </a:r>
          </a:p>
        </p:txBody>
      </p:sp>
      <p:sp>
        <p:nvSpPr>
          <p:cNvPr id="3" name="Slide Number Placeholder 2"/>
          <p:cNvSpPr>
            <a:spLocks noGrp="1"/>
          </p:cNvSpPr>
          <p:nvPr>
            <p:ph type="sldNum" sz="quarter" idx="10"/>
          </p:nvPr>
        </p:nvSpPr>
        <p:spPr/>
        <p:txBody>
          <a:bodyPr/>
          <a:lstStyle/>
          <a:p>
            <a:fld id="{337E350D-1880-4C4F-9964-E0F8FC16BEC3}" type="slidenum">
              <a:rPr lang="en-US" smtClean="0"/>
              <a:pPr/>
              <a:t>‹#›</a:t>
            </a:fld>
            <a:endParaRPr lang="en-US" dirty="0"/>
          </a:p>
        </p:txBody>
      </p:sp>
      <p:sp>
        <p:nvSpPr>
          <p:cNvPr id="5" name="Text Placeholder 4"/>
          <p:cNvSpPr>
            <a:spLocks noGrp="1"/>
          </p:cNvSpPr>
          <p:nvPr>
            <p:ph type="body" sz="quarter" idx="11"/>
          </p:nvPr>
        </p:nvSpPr>
        <p:spPr>
          <a:xfrm>
            <a:off x="609600" y="2252664"/>
            <a:ext cx="10972800" cy="3673475"/>
          </a:xfrm>
        </p:spPr>
        <p:txBody>
          <a:bodyPr/>
          <a:lstStyle>
            <a:lvl1pPr marL="0" indent="0" algn="l">
              <a:buNone/>
              <a:defRPr/>
            </a:lvl1pPr>
          </a:lstStyle>
          <a:p>
            <a:pPr lvl="0"/>
            <a:r>
              <a:rPr lang="en-US"/>
              <a:t>Click to edit Master text styles</a:t>
            </a:r>
          </a:p>
        </p:txBody>
      </p:sp>
    </p:spTree>
    <p:extLst>
      <p:ext uri="{BB962C8B-B14F-4D97-AF65-F5344CB8AC3E}">
        <p14:creationId xmlns:p14="http://schemas.microsoft.com/office/powerpoint/2010/main" val="38339029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28768" y="871867"/>
            <a:ext cx="4909064" cy="969738"/>
          </a:xfrm>
          <a:prstGeom prst="rect">
            <a:avLst/>
          </a:prstGeom>
        </p:spPr>
      </p:pic>
      <p:sp>
        <p:nvSpPr>
          <p:cNvPr id="4" name="Text Placeholder 3"/>
          <p:cNvSpPr>
            <a:spLocks noGrp="1"/>
          </p:cNvSpPr>
          <p:nvPr>
            <p:ph type="body" sz="quarter" idx="10" hasCustomPrompt="1"/>
          </p:nvPr>
        </p:nvSpPr>
        <p:spPr>
          <a:xfrm>
            <a:off x="2692400" y="3081866"/>
            <a:ext cx="6781800" cy="1693333"/>
          </a:xfrm>
          <a:prstGeom prst="rect">
            <a:avLst/>
          </a:prstGeom>
        </p:spPr>
        <p:txBody>
          <a:bodyPr/>
          <a:lstStyle>
            <a:lvl1pPr marL="0" indent="0" algn="ctr">
              <a:buNone/>
              <a:defRPr sz="3200" b="1" baseline="0">
                <a:solidFill>
                  <a:srgbClr val="00366C"/>
                </a:solidFill>
                <a:latin typeface="Gill Sans" panose="020B0502020104020203" pitchFamily="34" charset="-79"/>
                <a:cs typeface="Gill Sans" panose="020B0502020104020203" pitchFamily="34" charset="-79"/>
              </a:defRPr>
            </a:lvl1pPr>
          </a:lstStyle>
          <a:p>
            <a:pPr lvl="0"/>
            <a:r>
              <a:rPr lang="en-US" dirty="0"/>
              <a:t>Click to Edit Title</a:t>
            </a:r>
          </a:p>
        </p:txBody>
      </p:sp>
      <p:pic>
        <p:nvPicPr>
          <p:cNvPr id="5" name="Picture 4"/>
          <p:cNvPicPr>
            <a:picLocks noChangeAspect="1"/>
          </p:cNvPicPr>
          <p:nvPr userDrawn="1"/>
        </p:nvPicPr>
        <p:blipFill>
          <a:blip r:embed="rId3"/>
          <a:stretch>
            <a:fillRect/>
          </a:stretch>
        </p:blipFill>
        <p:spPr>
          <a:xfrm>
            <a:off x="3628768" y="907888"/>
            <a:ext cx="4924230" cy="1161982"/>
          </a:xfrm>
          <a:prstGeom prst="rect">
            <a:avLst/>
          </a:prstGeom>
        </p:spPr>
      </p:pic>
    </p:spTree>
    <p:extLst>
      <p:ext uri="{BB962C8B-B14F-4D97-AF65-F5344CB8AC3E}">
        <p14:creationId xmlns:p14="http://schemas.microsoft.com/office/powerpoint/2010/main" val="14213982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lvl1pPr algn="ctr">
              <a:defRPr>
                <a:solidFill>
                  <a:srgbClr val="00366C"/>
                </a:solidFill>
              </a:defRPr>
            </a:lvl1p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198103"/>
          </a:xfrm>
          <a:prstGeom prst="rect">
            <a:avLst/>
          </a:prstGeom>
        </p:spPr>
        <p:txBody>
          <a:bodyPr/>
          <a:lstStyle>
            <a:lvl1pPr>
              <a:defRPr>
                <a:solidFill>
                  <a:srgbClr val="00366C"/>
                </a:solidFill>
              </a:defRPr>
            </a:lvl1pPr>
            <a:lvl2pPr>
              <a:defRPr>
                <a:solidFill>
                  <a:srgbClr val="00366C"/>
                </a:solidFill>
              </a:defRPr>
            </a:lvl2pPr>
            <a:lvl3pPr>
              <a:defRPr>
                <a:solidFill>
                  <a:srgbClr val="00366C"/>
                </a:solidFill>
              </a:defRPr>
            </a:lvl3pPr>
            <a:lvl4pPr>
              <a:defRPr>
                <a:solidFill>
                  <a:srgbClr val="00366C"/>
                </a:solidFill>
              </a:defRPr>
            </a:lvl4pPr>
            <a:lvl5pPr>
              <a:defRPr>
                <a:solidFill>
                  <a:srgbClr val="00366C"/>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44686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Text Content (lef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TITLE</a:t>
            </a:r>
          </a:p>
        </p:txBody>
      </p:sp>
      <p:sp>
        <p:nvSpPr>
          <p:cNvPr id="3" name="Slide Number Placeholder 2"/>
          <p:cNvSpPr>
            <a:spLocks noGrp="1"/>
          </p:cNvSpPr>
          <p:nvPr>
            <p:ph type="sldNum" sz="quarter" idx="10"/>
          </p:nvPr>
        </p:nvSpPr>
        <p:spPr/>
        <p:txBody>
          <a:bodyPr/>
          <a:lstStyle/>
          <a:p>
            <a:fld id="{337E350D-1880-4C4F-9964-E0F8FC16BEC3}" type="slidenum">
              <a:rPr lang="en-US" smtClean="0"/>
              <a:pPr/>
              <a:t>‹#›</a:t>
            </a:fld>
            <a:endParaRPr lang="en-US" dirty="0"/>
          </a:p>
        </p:txBody>
      </p:sp>
      <p:sp>
        <p:nvSpPr>
          <p:cNvPr id="5" name="Text Placeholder 4"/>
          <p:cNvSpPr>
            <a:spLocks noGrp="1"/>
          </p:cNvSpPr>
          <p:nvPr>
            <p:ph type="body" sz="quarter" idx="11"/>
          </p:nvPr>
        </p:nvSpPr>
        <p:spPr>
          <a:xfrm>
            <a:off x="609600" y="2252664"/>
            <a:ext cx="10972800" cy="3673475"/>
          </a:xfrm>
        </p:spPr>
        <p:txBody>
          <a:bodyPr/>
          <a:lstStyle>
            <a:lvl1pPr marL="0" indent="0" algn="l">
              <a:buNone/>
              <a:defRPr/>
            </a:lvl1pPr>
          </a:lstStyle>
          <a:p>
            <a:pPr lvl="0"/>
            <a:r>
              <a:rPr lang="en-US"/>
              <a:t>Click to edit Master text styles</a:t>
            </a:r>
          </a:p>
        </p:txBody>
      </p:sp>
    </p:spTree>
    <p:extLst>
      <p:ext uri="{BB962C8B-B14F-4D97-AF65-F5344CB8AC3E}">
        <p14:creationId xmlns:p14="http://schemas.microsoft.com/office/powerpoint/2010/main" val="2247398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609600" y="1147010"/>
            <a:ext cx="4994443" cy="5454316"/>
          </a:xfrm>
        </p:spPr>
        <p:txBody>
          <a:bodyPr>
            <a:normAutofit/>
          </a:bodyPr>
          <a:lstStyle>
            <a:lvl1pPr marL="285750" indent="-285750" algn="l">
              <a:spcBef>
                <a:spcPts val="600"/>
              </a:spcBef>
              <a:buFont typeface="Arial" panose="020B0604020202020204" pitchFamily="34" charset="0"/>
              <a:buChar char="•"/>
              <a:defRPr sz="1800">
                <a:solidFill>
                  <a:srgbClr val="00366C"/>
                </a:solidFill>
              </a:defRPr>
            </a:lvl1pPr>
            <a:lvl2pPr marL="800100" indent="-342900">
              <a:spcBef>
                <a:spcPts val="600"/>
              </a:spcBef>
              <a:buFont typeface="Arial" panose="020B0604020202020204" pitchFamily="34" charset="0"/>
              <a:buChar char="•"/>
              <a:defRPr sz="1800">
                <a:solidFill>
                  <a:srgbClr val="9BBB59"/>
                </a:solidFill>
              </a:defRPr>
            </a:lvl2pPr>
            <a:lvl3pPr marL="1143000" indent="-228600">
              <a:spcBef>
                <a:spcPts val="600"/>
              </a:spcBef>
              <a:buFont typeface="Courier New" panose="02070309020205020404" pitchFamily="49" charset="0"/>
              <a:buChar char="o"/>
              <a:defRPr sz="1800">
                <a:solidFill>
                  <a:srgbClr val="00366C"/>
                </a:solidFill>
              </a:defRPr>
            </a:lvl3pPr>
            <a:lvl4pPr marL="1600200" indent="-228600">
              <a:spcBef>
                <a:spcPts val="600"/>
              </a:spcBef>
              <a:buFont typeface="Arial" panose="020B0604020202020204" pitchFamily="34" charset="0"/>
              <a:buChar char="•"/>
              <a:defRPr sz="1800">
                <a:solidFill>
                  <a:srgbClr val="9BBB59"/>
                </a:solidFill>
              </a:defRPr>
            </a:lvl4pPr>
            <a:lvl5pPr marL="2057400" indent="-228600">
              <a:spcBef>
                <a:spcPts val="600"/>
              </a:spcBef>
              <a:buFont typeface="Courier New" panose="02070309020205020404" pitchFamily="49" charset="0"/>
              <a:buChar char="o"/>
              <a:defRPr sz="1800">
                <a:solidFill>
                  <a:srgbClr val="00366C"/>
                </a:solidFill>
              </a:defRPr>
            </a:lvl5pPr>
          </a:lstStyle>
          <a:p>
            <a:pPr lvl="0"/>
            <a:r>
              <a:rPr lang="en-US" dirty="0"/>
              <a:t>Click to Edit Bulleted List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p:cNvSpPr>
            <a:spLocks noGrp="1"/>
          </p:cNvSpPr>
          <p:nvPr>
            <p:ph type="title"/>
          </p:nvPr>
        </p:nvSpPr>
        <p:spPr>
          <a:xfrm>
            <a:off x="609600" y="5943"/>
            <a:ext cx="10972800" cy="1028774"/>
          </a:xfrm>
        </p:spPr>
        <p:txBody>
          <a:bodyPr/>
          <a:lstStyle>
            <a:lvl1pPr algn="ctr" defTabSz="457200" rtl="0" eaLnBrk="1" latinLnBrk="0" hangingPunct="1">
              <a:lnSpc>
                <a:spcPct val="90000"/>
              </a:lnSpc>
              <a:spcBef>
                <a:spcPct val="0"/>
              </a:spcBef>
              <a:buNone/>
              <a:defRPr lang="en-US" sz="3600" b="1" i="0" kern="1200" baseline="0" dirty="0">
                <a:solidFill>
                  <a:srgbClr val="00366C"/>
                </a:solidFill>
                <a:latin typeface="+mn-lt"/>
                <a:ea typeface="+mj-ea"/>
                <a:cs typeface="Gill Sans"/>
              </a:defRPr>
            </a:lvl1pPr>
          </a:lstStyle>
          <a:p>
            <a:endParaRPr lang="en-US" dirty="0"/>
          </a:p>
        </p:txBody>
      </p:sp>
      <p:sp>
        <p:nvSpPr>
          <p:cNvPr id="4" name="TextBox 3"/>
          <p:cNvSpPr txBox="1"/>
          <p:nvPr userDrawn="1"/>
        </p:nvSpPr>
        <p:spPr>
          <a:xfrm>
            <a:off x="11561010" y="6440905"/>
            <a:ext cx="630991" cy="307777"/>
          </a:xfrm>
          <a:prstGeom prst="rect">
            <a:avLst/>
          </a:prstGeom>
          <a:noFill/>
        </p:spPr>
        <p:txBody>
          <a:bodyPr wrap="square" rtlCol="0">
            <a:spAutoFit/>
          </a:bodyPr>
          <a:lstStyle>
            <a:defPPr>
              <a:defRPr lang="en-US"/>
            </a:defPPr>
            <a:lvl1pPr algn="r">
              <a:defRPr sz="1400">
                <a:solidFill>
                  <a:srgbClr val="00366C"/>
                </a:solidFill>
              </a:defRPr>
            </a:lvl1pPr>
          </a:lstStyle>
          <a:p>
            <a:pPr lvl="0"/>
            <a:fld id="{F800B58E-1F55-41DE-BF6C-BD72ACC13562}" type="slidenum">
              <a:rPr lang="en-US" sz="1400" smtClean="0"/>
              <a:pPr lvl="0"/>
              <a:t>‹#›</a:t>
            </a:fld>
            <a:endParaRPr lang="en-US" sz="1400" dirty="0"/>
          </a:p>
        </p:txBody>
      </p:sp>
    </p:spTree>
    <p:extLst>
      <p:ext uri="{BB962C8B-B14F-4D97-AF65-F5344CB8AC3E}">
        <p14:creationId xmlns:p14="http://schemas.microsoft.com/office/powerpoint/2010/main" val="41231863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3200"/>
            </a:lvl1pPr>
          </a:lstStyle>
          <a:p>
            <a:r>
              <a:rPr lang="en-US" dirty="0"/>
              <a:t>CLICK TO EDIT TITLE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Slide Number Placeholder 7">
            <a:extLst>
              <a:ext uri="{FF2B5EF4-FFF2-40B4-BE49-F238E27FC236}">
                <a16:creationId xmlns:a16="http://schemas.microsoft.com/office/drawing/2014/main" id="{D0D37328-5E62-440D-A034-A7450A583C0D}"/>
              </a:ext>
            </a:extLst>
          </p:cNvPr>
          <p:cNvSpPr>
            <a:spLocks noGrp="1"/>
          </p:cNvSpPr>
          <p:nvPr>
            <p:ph type="sldNum" sz="quarter" idx="10"/>
          </p:nvPr>
        </p:nvSpPr>
        <p:spPr/>
        <p:txBody>
          <a:bodyPr/>
          <a:lstStyle/>
          <a:p>
            <a:pPr algn="l"/>
            <a:fld id="{B05EE330-1469-405F-8879-9EC7B4F5979B}" type="slidenum">
              <a:rPr lang="en-US" smtClean="0"/>
              <a:pPr algn="l"/>
              <a:t>‹#›</a:t>
            </a:fld>
            <a:endParaRPr lang="en-US" dirty="0"/>
          </a:p>
        </p:txBody>
      </p:sp>
    </p:spTree>
    <p:extLst>
      <p:ext uri="{BB962C8B-B14F-4D97-AF65-F5344CB8AC3E}">
        <p14:creationId xmlns:p14="http://schemas.microsoft.com/office/powerpoint/2010/main" val="8163623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tx">
  <p:cSld name="BLANK">
    <p:spTree>
      <p:nvGrpSpPr>
        <p:cNvPr id="1" name="Shape 13"/>
        <p:cNvGrpSpPr/>
        <p:nvPr/>
      </p:nvGrpSpPr>
      <p:grpSpPr>
        <a:xfrm>
          <a:off x="0" y="0"/>
          <a:ext cx="0" cy="0"/>
          <a:chOff x="0" y="0"/>
          <a:chExt cx="0" cy="0"/>
        </a:xfrm>
      </p:grpSpPr>
      <p:sp>
        <p:nvSpPr>
          <p:cNvPr id="14" name="Google Shape;14;p18"/>
          <p:cNvSpPr txBox="1">
            <a:spLocks noGrp="1"/>
          </p:cNvSpPr>
          <p:nvPr>
            <p:ph type="sldNum" idx="12"/>
          </p:nvPr>
        </p:nvSpPr>
        <p:spPr>
          <a:xfrm>
            <a:off x="11099910" y="6316269"/>
            <a:ext cx="253891" cy="445287"/>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888888"/>
              </a:buClr>
              <a:buSzPts val="1300"/>
              <a:buFont typeface="Arial"/>
              <a:buNone/>
              <a:defRPr sz="1147">
                <a:solidFill>
                  <a:srgbClr val="888888"/>
                </a:solidFill>
              </a:defRPr>
            </a:lvl1pPr>
            <a:lvl2pPr marL="0" lvl="1" indent="0" algn="r">
              <a:lnSpc>
                <a:spcPct val="100000"/>
              </a:lnSpc>
              <a:spcBef>
                <a:spcPts val="0"/>
              </a:spcBef>
              <a:spcAft>
                <a:spcPts val="0"/>
              </a:spcAft>
              <a:buClr>
                <a:srgbClr val="888888"/>
              </a:buClr>
              <a:buSzPts val="1300"/>
              <a:buFont typeface="Arial"/>
              <a:buNone/>
              <a:defRPr sz="1147">
                <a:solidFill>
                  <a:srgbClr val="888888"/>
                </a:solidFill>
              </a:defRPr>
            </a:lvl2pPr>
            <a:lvl3pPr marL="0" lvl="2" indent="0" algn="r">
              <a:lnSpc>
                <a:spcPct val="100000"/>
              </a:lnSpc>
              <a:spcBef>
                <a:spcPts val="0"/>
              </a:spcBef>
              <a:spcAft>
                <a:spcPts val="0"/>
              </a:spcAft>
              <a:buClr>
                <a:srgbClr val="888888"/>
              </a:buClr>
              <a:buSzPts val="1300"/>
              <a:buFont typeface="Arial"/>
              <a:buNone/>
              <a:defRPr sz="1147">
                <a:solidFill>
                  <a:srgbClr val="888888"/>
                </a:solidFill>
              </a:defRPr>
            </a:lvl3pPr>
            <a:lvl4pPr marL="0" lvl="3" indent="0" algn="r">
              <a:lnSpc>
                <a:spcPct val="100000"/>
              </a:lnSpc>
              <a:spcBef>
                <a:spcPts val="0"/>
              </a:spcBef>
              <a:spcAft>
                <a:spcPts val="0"/>
              </a:spcAft>
              <a:buClr>
                <a:srgbClr val="888888"/>
              </a:buClr>
              <a:buSzPts val="1300"/>
              <a:buFont typeface="Arial"/>
              <a:buNone/>
              <a:defRPr sz="1147">
                <a:solidFill>
                  <a:srgbClr val="888888"/>
                </a:solidFill>
              </a:defRPr>
            </a:lvl4pPr>
            <a:lvl5pPr marL="0" lvl="4" indent="0" algn="r">
              <a:lnSpc>
                <a:spcPct val="100000"/>
              </a:lnSpc>
              <a:spcBef>
                <a:spcPts val="0"/>
              </a:spcBef>
              <a:spcAft>
                <a:spcPts val="0"/>
              </a:spcAft>
              <a:buClr>
                <a:srgbClr val="888888"/>
              </a:buClr>
              <a:buSzPts val="1300"/>
              <a:buFont typeface="Arial"/>
              <a:buNone/>
              <a:defRPr sz="1147">
                <a:solidFill>
                  <a:srgbClr val="888888"/>
                </a:solidFill>
              </a:defRPr>
            </a:lvl5pPr>
            <a:lvl6pPr marL="0" lvl="5" indent="0" algn="r">
              <a:lnSpc>
                <a:spcPct val="100000"/>
              </a:lnSpc>
              <a:spcBef>
                <a:spcPts val="0"/>
              </a:spcBef>
              <a:spcAft>
                <a:spcPts val="0"/>
              </a:spcAft>
              <a:buClr>
                <a:srgbClr val="888888"/>
              </a:buClr>
              <a:buSzPts val="1300"/>
              <a:buFont typeface="Arial"/>
              <a:buNone/>
              <a:defRPr sz="1147">
                <a:solidFill>
                  <a:srgbClr val="888888"/>
                </a:solidFill>
              </a:defRPr>
            </a:lvl6pPr>
            <a:lvl7pPr marL="0" lvl="6" indent="0" algn="r">
              <a:lnSpc>
                <a:spcPct val="100000"/>
              </a:lnSpc>
              <a:spcBef>
                <a:spcPts val="0"/>
              </a:spcBef>
              <a:spcAft>
                <a:spcPts val="0"/>
              </a:spcAft>
              <a:buClr>
                <a:srgbClr val="888888"/>
              </a:buClr>
              <a:buSzPts val="1300"/>
              <a:buFont typeface="Arial"/>
              <a:buNone/>
              <a:defRPr sz="1147">
                <a:solidFill>
                  <a:srgbClr val="888888"/>
                </a:solidFill>
              </a:defRPr>
            </a:lvl7pPr>
            <a:lvl8pPr marL="0" lvl="7" indent="0" algn="r">
              <a:lnSpc>
                <a:spcPct val="100000"/>
              </a:lnSpc>
              <a:spcBef>
                <a:spcPts val="0"/>
              </a:spcBef>
              <a:spcAft>
                <a:spcPts val="0"/>
              </a:spcAft>
              <a:buClr>
                <a:srgbClr val="888888"/>
              </a:buClr>
              <a:buSzPts val="1300"/>
              <a:buFont typeface="Arial"/>
              <a:buNone/>
              <a:defRPr sz="1147">
                <a:solidFill>
                  <a:srgbClr val="888888"/>
                </a:solidFill>
              </a:defRPr>
            </a:lvl8pPr>
            <a:lvl9pPr marL="0" lvl="8" indent="0" algn="r">
              <a:lnSpc>
                <a:spcPct val="100000"/>
              </a:lnSpc>
              <a:spcBef>
                <a:spcPts val="0"/>
              </a:spcBef>
              <a:spcAft>
                <a:spcPts val="0"/>
              </a:spcAft>
              <a:buClr>
                <a:srgbClr val="888888"/>
              </a:buClr>
              <a:buSzPts val="1300"/>
              <a:buFont typeface="Arial"/>
              <a:buNone/>
              <a:defRPr sz="1147">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42234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lvl1pPr algn="ctr">
              <a:defRPr>
                <a:solidFill>
                  <a:srgbClr val="00366C"/>
                </a:solidFill>
              </a:defRPr>
            </a:lvl1pPr>
          </a:lstStyle>
          <a:p>
            <a:r>
              <a:rPr lang="en-US"/>
              <a:t>Click to edit Master title style</a:t>
            </a:r>
            <a:endParaRPr lang="en-US" dirty="0"/>
          </a:p>
        </p:txBody>
      </p:sp>
      <p:sp>
        <p:nvSpPr>
          <p:cNvPr id="4" name="Text Placeholder 3"/>
          <p:cNvSpPr>
            <a:spLocks noGrp="1"/>
          </p:cNvSpPr>
          <p:nvPr>
            <p:ph type="body" sz="quarter" idx="10"/>
          </p:nvPr>
        </p:nvSpPr>
        <p:spPr>
          <a:xfrm>
            <a:off x="838200" y="1809956"/>
            <a:ext cx="10515600" cy="4223199"/>
          </a:xfrm>
          <a:prstGeom prst="rect">
            <a:avLst/>
          </a:prstGeom>
        </p:spPr>
        <p:txBody>
          <a:bodyPr/>
          <a:lstStyle>
            <a:lvl1pPr>
              <a:defRPr>
                <a:solidFill>
                  <a:srgbClr val="00366C"/>
                </a:solidFill>
              </a:defRPr>
            </a:lvl1pPr>
            <a:lvl2pPr>
              <a:defRPr>
                <a:solidFill>
                  <a:srgbClr val="00366C"/>
                </a:solidFill>
              </a:defRPr>
            </a:lvl2pPr>
            <a:lvl3pPr>
              <a:defRPr>
                <a:solidFill>
                  <a:srgbClr val="00366C"/>
                </a:solidFill>
              </a:defRPr>
            </a:lvl3pPr>
            <a:lvl4pPr>
              <a:defRPr>
                <a:solidFill>
                  <a:srgbClr val="00366C"/>
                </a:solidFill>
              </a:defRPr>
            </a:lvl4pPr>
            <a:lvl5pPr>
              <a:defRPr>
                <a:solidFill>
                  <a:srgbClr val="00366C"/>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795665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B6C7C3F-6BEF-484D-89A1-9429BD3A399E}"/>
              </a:ext>
            </a:extLst>
          </p:cNvPr>
          <p:cNvSpPr>
            <a:spLocks noGrp="1"/>
          </p:cNvSpPr>
          <p:nvPr>
            <p:ph type="sldNum" sz="quarter" idx="10"/>
          </p:nvPr>
        </p:nvSpPr>
        <p:spPr/>
        <p:txBody>
          <a:bodyPr/>
          <a:lstStyle/>
          <a:p>
            <a:pPr algn="l"/>
            <a:fld id="{B05EE330-1469-405F-8879-9EC7B4F5979B}" type="slidenum">
              <a:rPr lang="en-US" smtClean="0"/>
              <a:pPr algn="l"/>
              <a:t>‹#›</a:t>
            </a:fld>
            <a:endParaRPr lang="en-US" dirty="0"/>
          </a:p>
        </p:txBody>
      </p:sp>
    </p:spTree>
    <p:extLst>
      <p:ext uri="{BB962C8B-B14F-4D97-AF65-F5344CB8AC3E}">
        <p14:creationId xmlns:p14="http://schemas.microsoft.com/office/powerpoint/2010/main" val="33712963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28768" y="871867"/>
            <a:ext cx="4909064" cy="969738"/>
          </a:xfrm>
          <a:prstGeom prst="rect">
            <a:avLst/>
          </a:prstGeom>
        </p:spPr>
      </p:pic>
      <p:sp>
        <p:nvSpPr>
          <p:cNvPr id="4" name="Text Placeholder 3"/>
          <p:cNvSpPr>
            <a:spLocks noGrp="1"/>
          </p:cNvSpPr>
          <p:nvPr>
            <p:ph type="body" sz="quarter" idx="10" hasCustomPrompt="1"/>
          </p:nvPr>
        </p:nvSpPr>
        <p:spPr>
          <a:xfrm>
            <a:off x="2692400" y="3081866"/>
            <a:ext cx="6781800" cy="1693333"/>
          </a:xfrm>
          <a:prstGeom prst="rect">
            <a:avLst/>
          </a:prstGeom>
        </p:spPr>
        <p:txBody>
          <a:bodyPr/>
          <a:lstStyle>
            <a:lvl1pPr marL="0" indent="0" algn="ctr">
              <a:buNone/>
              <a:defRPr sz="3200" b="1" baseline="0">
                <a:solidFill>
                  <a:srgbClr val="00366C"/>
                </a:solidFill>
                <a:latin typeface="Gill Sans" panose="020B0502020104020203" pitchFamily="34" charset="-79"/>
                <a:cs typeface="Gill Sans" panose="020B0502020104020203" pitchFamily="34" charset="-79"/>
              </a:defRPr>
            </a:lvl1pPr>
          </a:lstStyle>
          <a:p>
            <a:pPr lvl="0"/>
            <a:r>
              <a:rPr lang="en-US" dirty="0"/>
              <a:t>Click to Edit Title</a:t>
            </a:r>
          </a:p>
        </p:txBody>
      </p:sp>
      <p:pic>
        <p:nvPicPr>
          <p:cNvPr id="5" name="Picture 4"/>
          <p:cNvPicPr>
            <a:picLocks noChangeAspect="1"/>
          </p:cNvPicPr>
          <p:nvPr userDrawn="1"/>
        </p:nvPicPr>
        <p:blipFill>
          <a:blip r:embed="rId3"/>
          <a:stretch>
            <a:fillRect/>
          </a:stretch>
        </p:blipFill>
        <p:spPr>
          <a:xfrm>
            <a:off x="3628768" y="907888"/>
            <a:ext cx="4924230" cy="1161982"/>
          </a:xfrm>
          <a:prstGeom prst="rect">
            <a:avLst/>
          </a:prstGeom>
        </p:spPr>
      </p:pic>
    </p:spTree>
    <p:extLst>
      <p:ext uri="{BB962C8B-B14F-4D97-AF65-F5344CB8AC3E}">
        <p14:creationId xmlns:p14="http://schemas.microsoft.com/office/powerpoint/2010/main" val="20481081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TITLE</a:t>
            </a:r>
          </a:p>
        </p:txBody>
      </p:sp>
      <p:sp>
        <p:nvSpPr>
          <p:cNvPr id="6" name="Slide Number Placeholder 5">
            <a:extLst>
              <a:ext uri="{FF2B5EF4-FFF2-40B4-BE49-F238E27FC236}">
                <a16:creationId xmlns:a16="http://schemas.microsoft.com/office/drawing/2014/main" id="{674DC733-7BBB-4B5B-9DD8-EFE872DA93A4}"/>
              </a:ext>
            </a:extLst>
          </p:cNvPr>
          <p:cNvSpPr>
            <a:spLocks noGrp="1"/>
          </p:cNvSpPr>
          <p:nvPr>
            <p:ph type="sldNum" sz="quarter" idx="10"/>
          </p:nvPr>
        </p:nvSpPr>
        <p:spPr/>
        <p:txBody>
          <a:bodyPr/>
          <a:lstStyle/>
          <a:p>
            <a:pPr algn="l"/>
            <a:fld id="{B05EE330-1469-405F-8879-9EC7B4F5979B}" type="slidenum">
              <a:rPr lang="en-US" smtClean="0"/>
              <a:pPr algn="l"/>
              <a:t>‹#›</a:t>
            </a:fld>
            <a:endParaRPr lang="en-US" dirty="0"/>
          </a:p>
        </p:txBody>
      </p:sp>
    </p:spTree>
    <p:extLst>
      <p:ext uri="{BB962C8B-B14F-4D97-AF65-F5344CB8AC3E}">
        <p14:creationId xmlns:p14="http://schemas.microsoft.com/office/powerpoint/2010/main" val="19422666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a:lvl1pPr>
          </a:lstStyle>
          <a:p>
            <a:r>
              <a:rPr lang="en-US" dirty="0"/>
              <a:t>CLICK TO EDIT TITLE</a:t>
            </a:r>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(USE ON TITLE PAGE ONLY)</a:t>
            </a:r>
          </a:p>
        </p:txBody>
      </p:sp>
      <p:sp>
        <p:nvSpPr>
          <p:cNvPr id="8" name="Slide Number Placeholder 7">
            <a:extLst>
              <a:ext uri="{FF2B5EF4-FFF2-40B4-BE49-F238E27FC236}">
                <a16:creationId xmlns:a16="http://schemas.microsoft.com/office/drawing/2014/main" id="{2DB1B4AC-46B0-4011-9E4A-EA49D9A2A7F9}"/>
              </a:ext>
            </a:extLst>
          </p:cNvPr>
          <p:cNvSpPr>
            <a:spLocks noGrp="1"/>
          </p:cNvSpPr>
          <p:nvPr>
            <p:ph type="sldNum" sz="quarter" idx="10"/>
          </p:nvPr>
        </p:nvSpPr>
        <p:spPr/>
        <p:txBody>
          <a:bodyPr/>
          <a:lstStyle/>
          <a:p>
            <a:pPr algn="l"/>
            <a:fld id="{B05EE330-1469-405F-8879-9EC7B4F5979B}" type="slidenum">
              <a:rPr lang="en-US" smtClean="0"/>
              <a:pPr algn="l"/>
              <a:t>‹#›</a:t>
            </a:fld>
            <a:endParaRPr lang="en-US" dirty="0"/>
          </a:p>
        </p:txBody>
      </p:sp>
      <p:pic>
        <p:nvPicPr>
          <p:cNvPr id="10" name="Picture 9">
            <a:extLst>
              <a:ext uri="{FF2B5EF4-FFF2-40B4-BE49-F238E27FC236}">
                <a16:creationId xmlns:a16="http://schemas.microsoft.com/office/drawing/2014/main" id="{90F30D54-D0AC-47D7-B30D-5FCDEF070A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3272" y="328100"/>
            <a:ext cx="3965456" cy="935738"/>
          </a:xfrm>
          <a:prstGeom prst="rect">
            <a:avLst/>
          </a:prstGeom>
        </p:spPr>
      </p:pic>
    </p:spTree>
    <p:extLst>
      <p:ext uri="{BB962C8B-B14F-4D97-AF65-F5344CB8AC3E}">
        <p14:creationId xmlns:p14="http://schemas.microsoft.com/office/powerpoint/2010/main" val="36926930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TITLE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C681DBB3-FE06-451B-8F80-76458B279AD8}"/>
              </a:ext>
            </a:extLst>
          </p:cNvPr>
          <p:cNvSpPr>
            <a:spLocks noGrp="1"/>
          </p:cNvSpPr>
          <p:nvPr>
            <p:ph type="sldNum" sz="quarter" idx="10"/>
          </p:nvPr>
        </p:nvSpPr>
        <p:spPr/>
        <p:txBody>
          <a:bodyPr/>
          <a:lstStyle/>
          <a:p>
            <a:pPr algn="l"/>
            <a:fld id="{B05EE330-1469-405F-8879-9EC7B4F5979B}" type="slidenum">
              <a:rPr lang="en-US" smtClean="0"/>
              <a:pPr algn="l"/>
              <a:t>‹#›</a:t>
            </a:fld>
            <a:endParaRPr lang="en-US" dirty="0"/>
          </a:p>
        </p:txBody>
      </p:sp>
    </p:spTree>
    <p:extLst>
      <p:ext uri="{BB962C8B-B14F-4D97-AF65-F5344CB8AC3E}">
        <p14:creationId xmlns:p14="http://schemas.microsoft.com/office/powerpoint/2010/main" val="12698088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a:lvl1pPr>
          </a:lstStyle>
          <a:p>
            <a:r>
              <a:rPr lang="en-US" dirty="0"/>
              <a:t>CLICK TO EDIT TITLE</a:t>
            </a:r>
          </a:p>
        </p:txBody>
      </p:sp>
      <p:sp>
        <p:nvSpPr>
          <p:cNvPr id="3" name="Text Placeholder 2"/>
          <p:cNvSpPr>
            <a:spLocks noGrp="1"/>
          </p:cNvSpPr>
          <p:nvPr>
            <p:ph type="body" idx="1" hasCustomPrompt="1"/>
          </p:nvPr>
        </p:nvSpPr>
        <p:spPr>
          <a:xfrm>
            <a:off x="831850" y="4589463"/>
            <a:ext cx="10515600"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a:t>
            </a:r>
          </a:p>
        </p:txBody>
      </p:sp>
      <p:sp>
        <p:nvSpPr>
          <p:cNvPr id="7" name="Slide Number Placeholder 6">
            <a:extLst>
              <a:ext uri="{FF2B5EF4-FFF2-40B4-BE49-F238E27FC236}">
                <a16:creationId xmlns:a16="http://schemas.microsoft.com/office/drawing/2014/main" id="{2FBB6C74-782E-402E-82EB-0756E8194096}"/>
              </a:ext>
            </a:extLst>
          </p:cNvPr>
          <p:cNvSpPr>
            <a:spLocks noGrp="1"/>
          </p:cNvSpPr>
          <p:nvPr>
            <p:ph type="sldNum" sz="quarter" idx="10"/>
          </p:nvPr>
        </p:nvSpPr>
        <p:spPr/>
        <p:txBody>
          <a:bodyPr/>
          <a:lstStyle/>
          <a:p>
            <a:pPr algn="l"/>
            <a:fld id="{B05EE330-1469-405F-8879-9EC7B4F5979B}" type="slidenum">
              <a:rPr lang="en-US" smtClean="0"/>
              <a:pPr algn="l"/>
              <a:t>‹#›</a:t>
            </a:fld>
            <a:endParaRPr lang="en-US" dirty="0"/>
          </a:p>
        </p:txBody>
      </p:sp>
    </p:spTree>
    <p:extLst>
      <p:ext uri="{BB962C8B-B14F-4D97-AF65-F5344CB8AC3E}">
        <p14:creationId xmlns:p14="http://schemas.microsoft.com/office/powerpoint/2010/main" val="25429828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TITLE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E3CDB57D-ED6B-4C43-860F-15B5FC0BF7A1}"/>
              </a:ext>
            </a:extLst>
          </p:cNvPr>
          <p:cNvSpPr>
            <a:spLocks noGrp="1"/>
          </p:cNvSpPr>
          <p:nvPr>
            <p:ph type="sldNum" sz="quarter" idx="10"/>
          </p:nvPr>
        </p:nvSpPr>
        <p:spPr/>
        <p:txBody>
          <a:bodyPr/>
          <a:lstStyle/>
          <a:p>
            <a:pPr algn="l"/>
            <a:fld id="{B05EE330-1469-405F-8879-9EC7B4F5979B}" type="slidenum">
              <a:rPr lang="en-US" smtClean="0"/>
              <a:pPr algn="l"/>
              <a:t>‹#›</a:t>
            </a:fld>
            <a:endParaRPr lang="en-US" dirty="0"/>
          </a:p>
        </p:txBody>
      </p:sp>
    </p:spTree>
    <p:extLst>
      <p:ext uri="{BB962C8B-B14F-4D97-AF65-F5344CB8AC3E}">
        <p14:creationId xmlns:p14="http://schemas.microsoft.com/office/powerpoint/2010/main" val="29106019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a:lvl1pPr>
          </a:lstStyle>
          <a:p>
            <a:r>
              <a:rPr lang="en-US" dirty="0"/>
              <a:t>CLICK TO EDIT TITLE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a:extLst>
              <a:ext uri="{FF2B5EF4-FFF2-40B4-BE49-F238E27FC236}">
                <a16:creationId xmlns:a16="http://schemas.microsoft.com/office/drawing/2014/main" id="{BB694A01-4214-4380-A03F-0C0012D86CED}"/>
              </a:ext>
            </a:extLst>
          </p:cNvPr>
          <p:cNvSpPr>
            <a:spLocks noGrp="1"/>
          </p:cNvSpPr>
          <p:nvPr>
            <p:ph type="sldNum" sz="quarter" idx="10"/>
          </p:nvPr>
        </p:nvSpPr>
        <p:spPr/>
        <p:txBody>
          <a:bodyPr/>
          <a:lstStyle/>
          <a:p>
            <a:pPr algn="l"/>
            <a:fld id="{B05EE330-1469-405F-8879-9EC7B4F5979B}" type="slidenum">
              <a:rPr lang="en-US" smtClean="0"/>
              <a:pPr algn="l"/>
              <a:t>‹#›</a:t>
            </a:fld>
            <a:endParaRPr lang="en-US" dirty="0"/>
          </a:p>
        </p:txBody>
      </p:sp>
    </p:spTree>
    <p:extLst>
      <p:ext uri="{BB962C8B-B14F-4D97-AF65-F5344CB8AC3E}">
        <p14:creationId xmlns:p14="http://schemas.microsoft.com/office/powerpoint/2010/main" val="26265389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TITLE</a:t>
            </a:r>
          </a:p>
        </p:txBody>
      </p:sp>
      <p:sp>
        <p:nvSpPr>
          <p:cNvPr id="6" name="Slide Number Placeholder 5">
            <a:extLst>
              <a:ext uri="{FF2B5EF4-FFF2-40B4-BE49-F238E27FC236}">
                <a16:creationId xmlns:a16="http://schemas.microsoft.com/office/drawing/2014/main" id="{674DC733-7BBB-4B5B-9DD8-EFE872DA93A4}"/>
              </a:ext>
            </a:extLst>
          </p:cNvPr>
          <p:cNvSpPr>
            <a:spLocks noGrp="1"/>
          </p:cNvSpPr>
          <p:nvPr>
            <p:ph type="sldNum" sz="quarter" idx="10"/>
          </p:nvPr>
        </p:nvSpPr>
        <p:spPr/>
        <p:txBody>
          <a:bodyPr/>
          <a:lstStyle/>
          <a:p>
            <a:pPr algn="l"/>
            <a:fld id="{B05EE330-1469-405F-8879-9EC7B4F5979B}" type="slidenum">
              <a:rPr lang="en-US" smtClean="0"/>
              <a:pPr algn="l"/>
              <a:t>‹#›</a:t>
            </a:fld>
            <a:endParaRPr lang="en-US" dirty="0"/>
          </a:p>
        </p:txBody>
      </p:sp>
    </p:spTree>
    <p:extLst>
      <p:ext uri="{BB962C8B-B14F-4D97-AF65-F5344CB8AC3E}">
        <p14:creationId xmlns:p14="http://schemas.microsoft.com/office/powerpoint/2010/main" val="23450562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B6C7C3F-6BEF-484D-89A1-9429BD3A399E}"/>
              </a:ext>
            </a:extLst>
          </p:cNvPr>
          <p:cNvSpPr>
            <a:spLocks noGrp="1"/>
          </p:cNvSpPr>
          <p:nvPr>
            <p:ph type="sldNum" sz="quarter" idx="10"/>
          </p:nvPr>
        </p:nvSpPr>
        <p:spPr/>
        <p:txBody>
          <a:bodyPr/>
          <a:lstStyle/>
          <a:p>
            <a:pPr algn="l"/>
            <a:fld id="{B05EE330-1469-405F-8879-9EC7B4F5979B}" type="slidenum">
              <a:rPr lang="en-US" smtClean="0"/>
              <a:pPr algn="l"/>
              <a:t>‹#›</a:t>
            </a:fld>
            <a:endParaRPr lang="en-US" dirty="0"/>
          </a:p>
        </p:txBody>
      </p:sp>
    </p:spTree>
    <p:extLst>
      <p:ext uri="{BB962C8B-B14F-4D97-AF65-F5344CB8AC3E}">
        <p14:creationId xmlns:p14="http://schemas.microsoft.com/office/powerpoint/2010/main" val="2984745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lvl1pPr algn="ctr">
              <a:defRPr>
                <a:solidFill>
                  <a:srgbClr val="00366C"/>
                </a:solidFill>
              </a:defRPr>
            </a:lvl1p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198103"/>
          </a:xfrm>
          <a:prstGeom prst="rect">
            <a:avLst/>
          </a:prstGeom>
        </p:spPr>
        <p:txBody>
          <a:bodyPr/>
          <a:lstStyle>
            <a:lvl1pPr>
              <a:defRPr>
                <a:solidFill>
                  <a:srgbClr val="00366C"/>
                </a:solidFill>
              </a:defRPr>
            </a:lvl1pPr>
            <a:lvl2pPr>
              <a:defRPr>
                <a:solidFill>
                  <a:srgbClr val="00366C"/>
                </a:solidFill>
              </a:defRPr>
            </a:lvl2pPr>
            <a:lvl3pPr>
              <a:defRPr>
                <a:solidFill>
                  <a:srgbClr val="00366C"/>
                </a:solidFill>
              </a:defRPr>
            </a:lvl3pPr>
            <a:lvl4pPr>
              <a:defRPr>
                <a:solidFill>
                  <a:srgbClr val="00366C"/>
                </a:solidFill>
              </a:defRPr>
            </a:lvl4pPr>
            <a:lvl5pPr>
              <a:defRPr>
                <a:solidFill>
                  <a:srgbClr val="00366C"/>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863353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3200"/>
            </a:lvl1pPr>
          </a:lstStyle>
          <a:p>
            <a:r>
              <a:rPr lang="en-US" dirty="0"/>
              <a:t>CLICK TO EDIT TITLE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Slide Number Placeholder 7">
            <a:extLst>
              <a:ext uri="{FF2B5EF4-FFF2-40B4-BE49-F238E27FC236}">
                <a16:creationId xmlns:a16="http://schemas.microsoft.com/office/drawing/2014/main" id="{8FBCCC8B-EB45-4A76-A05B-268C6B80482F}"/>
              </a:ext>
            </a:extLst>
          </p:cNvPr>
          <p:cNvSpPr>
            <a:spLocks noGrp="1"/>
          </p:cNvSpPr>
          <p:nvPr>
            <p:ph type="sldNum" sz="quarter" idx="10"/>
          </p:nvPr>
        </p:nvSpPr>
        <p:spPr/>
        <p:txBody>
          <a:bodyPr/>
          <a:lstStyle/>
          <a:p>
            <a:pPr algn="l"/>
            <a:fld id="{B05EE330-1469-405F-8879-9EC7B4F5979B}" type="slidenum">
              <a:rPr lang="en-US" smtClean="0"/>
              <a:pPr algn="l"/>
              <a:t>‹#›</a:t>
            </a:fld>
            <a:endParaRPr lang="en-US" dirty="0"/>
          </a:p>
        </p:txBody>
      </p:sp>
    </p:spTree>
    <p:extLst>
      <p:ext uri="{BB962C8B-B14F-4D97-AF65-F5344CB8AC3E}">
        <p14:creationId xmlns:p14="http://schemas.microsoft.com/office/powerpoint/2010/main" val="37624892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3200"/>
            </a:lvl1pPr>
          </a:lstStyle>
          <a:p>
            <a:r>
              <a:rPr lang="en-US" dirty="0"/>
              <a:t>CLICK TO EDIT TITLE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Slide Number Placeholder 7">
            <a:extLst>
              <a:ext uri="{FF2B5EF4-FFF2-40B4-BE49-F238E27FC236}">
                <a16:creationId xmlns:a16="http://schemas.microsoft.com/office/drawing/2014/main" id="{D0D37328-5E62-440D-A034-A7450A583C0D}"/>
              </a:ext>
            </a:extLst>
          </p:cNvPr>
          <p:cNvSpPr>
            <a:spLocks noGrp="1"/>
          </p:cNvSpPr>
          <p:nvPr>
            <p:ph type="sldNum" sz="quarter" idx="10"/>
          </p:nvPr>
        </p:nvSpPr>
        <p:spPr/>
        <p:txBody>
          <a:bodyPr/>
          <a:lstStyle/>
          <a:p>
            <a:pPr algn="l"/>
            <a:fld id="{B05EE330-1469-405F-8879-9EC7B4F5979B}" type="slidenum">
              <a:rPr lang="en-US" smtClean="0"/>
              <a:pPr algn="l"/>
              <a:t>‹#›</a:t>
            </a:fld>
            <a:endParaRPr lang="en-US" dirty="0"/>
          </a:p>
        </p:txBody>
      </p:sp>
    </p:spTree>
    <p:extLst>
      <p:ext uri="{BB962C8B-B14F-4D97-AF65-F5344CB8AC3E}">
        <p14:creationId xmlns:p14="http://schemas.microsoft.com/office/powerpoint/2010/main" val="38554754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TITLE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54128B3B-2A22-4FFE-A31F-1941179EA578}"/>
              </a:ext>
            </a:extLst>
          </p:cNvPr>
          <p:cNvSpPr>
            <a:spLocks noGrp="1"/>
          </p:cNvSpPr>
          <p:nvPr>
            <p:ph type="sldNum" sz="quarter" idx="10"/>
          </p:nvPr>
        </p:nvSpPr>
        <p:spPr/>
        <p:txBody>
          <a:bodyPr/>
          <a:lstStyle/>
          <a:p>
            <a:pPr algn="l"/>
            <a:fld id="{B05EE330-1469-405F-8879-9EC7B4F5979B}" type="slidenum">
              <a:rPr lang="en-US" smtClean="0"/>
              <a:pPr algn="l"/>
              <a:t>‹#›</a:t>
            </a:fld>
            <a:endParaRPr lang="en-US" dirty="0"/>
          </a:p>
        </p:txBody>
      </p:sp>
    </p:spTree>
    <p:extLst>
      <p:ext uri="{BB962C8B-B14F-4D97-AF65-F5344CB8AC3E}">
        <p14:creationId xmlns:p14="http://schemas.microsoft.com/office/powerpoint/2010/main" val="32827965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724900" y="365125"/>
            <a:ext cx="2628900" cy="5811838"/>
          </a:xfrm>
        </p:spPr>
        <p:txBody>
          <a:bodyPr vert="eaVert"/>
          <a:lstStyle>
            <a:lvl1pPr>
              <a:defRPr/>
            </a:lvl1pPr>
          </a:lstStyle>
          <a:p>
            <a:r>
              <a:rPr lang="en-US" dirty="0"/>
              <a:t>CLICK TO EDIT TITLE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74915EB9-649B-4493-837E-52FFD202A39C}"/>
              </a:ext>
            </a:extLst>
          </p:cNvPr>
          <p:cNvSpPr>
            <a:spLocks noGrp="1"/>
          </p:cNvSpPr>
          <p:nvPr>
            <p:ph type="sldNum" sz="quarter" idx="10"/>
          </p:nvPr>
        </p:nvSpPr>
        <p:spPr/>
        <p:txBody>
          <a:bodyPr/>
          <a:lstStyle/>
          <a:p>
            <a:pPr algn="l"/>
            <a:fld id="{B05EE330-1469-405F-8879-9EC7B4F5979B}" type="slidenum">
              <a:rPr lang="en-US" smtClean="0"/>
              <a:pPr algn="l"/>
              <a:t>‹#›</a:t>
            </a:fld>
            <a:endParaRPr lang="en-US" dirty="0"/>
          </a:p>
        </p:txBody>
      </p:sp>
    </p:spTree>
    <p:extLst>
      <p:ext uri="{BB962C8B-B14F-4D97-AF65-F5344CB8AC3E}">
        <p14:creationId xmlns:p14="http://schemas.microsoft.com/office/powerpoint/2010/main" val="6714768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1122363"/>
            <a:ext cx="10363200" cy="2387600"/>
          </a:xfrm>
        </p:spPr>
        <p:txBody>
          <a:bodyPr anchor="b"/>
          <a:lstStyle>
            <a:lvl1pPr algn="ctr">
              <a:defRPr sz="6000"/>
            </a:lvl1pPr>
          </a:lstStyle>
          <a:p>
            <a:r>
              <a:rPr lang="en-US" dirty="0"/>
              <a:t>CLICK TO EDIT TITLE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Slide Number Placeholder 10">
            <a:extLst>
              <a:ext uri="{FF2B5EF4-FFF2-40B4-BE49-F238E27FC236}">
                <a16:creationId xmlns:a16="http://schemas.microsoft.com/office/drawing/2014/main" id="{1E57051C-2CC1-41F8-91F8-2DD80FDDD28D}"/>
              </a:ext>
            </a:extLst>
          </p:cNvPr>
          <p:cNvSpPr>
            <a:spLocks noGrp="1"/>
          </p:cNvSpPr>
          <p:nvPr>
            <p:ph type="sldNum" sz="quarter" idx="10"/>
          </p:nvPr>
        </p:nvSpPr>
        <p:spPr/>
        <p:txBody>
          <a:bodyPr/>
          <a:lstStyle/>
          <a:p>
            <a:pPr algn="l"/>
            <a:fld id="{B05EE330-1469-405F-8879-9EC7B4F5979B}" type="slidenum">
              <a:rPr lang="en-US" smtClean="0"/>
              <a:pPr algn="l"/>
              <a:t>‹#›</a:t>
            </a:fld>
            <a:endParaRPr lang="en-US" dirty="0"/>
          </a:p>
        </p:txBody>
      </p:sp>
    </p:spTree>
    <p:extLst>
      <p:ext uri="{BB962C8B-B14F-4D97-AF65-F5344CB8AC3E}">
        <p14:creationId xmlns:p14="http://schemas.microsoft.com/office/powerpoint/2010/main" val="4777854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le and Text Content (lef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TITLE</a:t>
            </a:r>
          </a:p>
        </p:txBody>
      </p:sp>
      <p:sp>
        <p:nvSpPr>
          <p:cNvPr id="3" name="Slide Number Placeholder 2"/>
          <p:cNvSpPr>
            <a:spLocks noGrp="1"/>
          </p:cNvSpPr>
          <p:nvPr>
            <p:ph type="sldNum" sz="quarter" idx="10"/>
          </p:nvPr>
        </p:nvSpPr>
        <p:spPr/>
        <p:txBody>
          <a:bodyPr/>
          <a:lstStyle/>
          <a:p>
            <a:fld id="{337E350D-1880-4C4F-9964-E0F8FC16BEC3}" type="slidenum">
              <a:rPr lang="en-US" smtClean="0"/>
              <a:pPr/>
              <a:t>‹#›</a:t>
            </a:fld>
            <a:endParaRPr lang="en-US" dirty="0"/>
          </a:p>
        </p:txBody>
      </p:sp>
      <p:sp>
        <p:nvSpPr>
          <p:cNvPr id="5" name="Text Placeholder 4"/>
          <p:cNvSpPr>
            <a:spLocks noGrp="1"/>
          </p:cNvSpPr>
          <p:nvPr>
            <p:ph type="body" sz="quarter" idx="11"/>
          </p:nvPr>
        </p:nvSpPr>
        <p:spPr>
          <a:xfrm>
            <a:off x="609600" y="2252664"/>
            <a:ext cx="10972800" cy="3673475"/>
          </a:xfrm>
        </p:spPr>
        <p:txBody>
          <a:bodyPr/>
          <a:lstStyle>
            <a:lvl1pPr marL="0" indent="0" algn="l">
              <a:buNone/>
              <a:defRPr/>
            </a:lvl1pPr>
          </a:lstStyle>
          <a:p>
            <a:pPr lvl="0"/>
            <a:r>
              <a:rPr lang="en-US"/>
              <a:t>Click to edit Master text styles</a:t>
            </a:r>
          </a:p>
        </p:txBody>
      </p:sp>
    </p:spTree>
    <p:extLst>
      <p:ext uri="{BB962C8B-B14F-4D97-AF65-F5344CB8AC3E}">
        <p14:creationId xmlns:p14="http://schemas.microsoft.com/office/powerpoint/2010/main" val="3108466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lvl1pPr>
              <a:defRPr>
                <a:solidFill>
                  <a:srgbClr val="00366C"/>
                </a:solidFill>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lvl1pPr>
              <a:defRPr>
                <a:solidFill>
                  <a:srgbClr val="00366C"/>
                </a:solidFill>
              </a:defRPr>
            </a:lvl1pPr>
            <a:lvl2pPr>
              <a:defRPr>
                <a:solidFill>
                  <a:srgbClr val="00366C"/>
                </a:solidFill>
              </a:defRPr>
            </a:lvl2pPr>
            <a:lvl3pPr>
              <a:defRPr>
                <a:solidFill>
                  <a:srgbClr val="00366C"/>
                </a:solidFill>
              </a:defRPr>
            </a:lvl3pPr>
            <a:lvl4pPr>
              <a:defRPr>
                <a:solidFill>
                  <a:srgbClr val="00366C"/>
                </a:solidFill>
              </a:defRPr>
            </a:lvl4pPr>
            <a:lvl5pPr>
              <a:defRPr>
                <a:solidFill>
                  <a:srgbClr val="00366C"/>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lvl1pPr>
              <a:defRPr>
                <a:solidFill>
                  <a:srgbClr val="00366C"/>
                </a:solidFill>
              </a:defRPr>
            </a:lvl1pPr>
            <a:lvl2pPr>
              <a:defRPr>
                <a:solidFill>
                  <a:srgbClr val="00366C"/>
                </a:solidFill>
              </a:defRPr>
            </a:lvl2pPr>
            <a:lvl3pPr>
              <a:defRPr>
                <a:solidFill>
                  <a:srgbClr val="00366C"/>
                </a:solidFill>
              </a:defRPr>
            </a:lvl3pPr>
            <a:lvl4pPr>
              <a:defRPr>
                <a:solidFill>
                  <a:srgbClr val="00366C"/>
                </a:solidFill>
              </a:defRPr>
            </a:lvl4pPr>
            <a:lvl5pPr>
              <a:defRPr>
                <a:solidFill>
                  <a:srgbClr val="00366C"/>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88095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lvl1pPr algn="ctr">
              <a:defRPr>
                <a:solidFill>
                  <a:srgbClr val="00366C"/>
                </a:solidFill>
              </a:defRPr>
            </a:lvl1pPr>
          </a:lstStyle>
          <a:p>
            <a:r>
              <a:rPr lang="en-US"/>
              <a:t>Click to edit Master title style</a:t>
            </a:r>
            <a:endParaRPr lang="en-US" dirty="0"/>
          </a:p>
        </p:txBody>
      </p:sp>
    </p:spTree>
    <p:extLst>
      <p:ext uri="{BB962C8B-B14F-4D97-AF65-F5344CB8AC3E}">
        <p14:creationId xmlns:p14="http://schemas.microsoft.com/office/powerpoint/2010/main" val="2445614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264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716438"/>
            <a:ext cx="3932237" cy="1036948"/>
          </a:xfrm>
          <a:prstGeom prst="rect">
            <a:avLst/>
          </a:prstGeom>
        </p:spPr>
        <p:txBody>
          <a:bodyPr anchor="b"/>
          <a:lstStyle>
            <a:lvl1pPr>
              <a:defRPr sz="3200">
                <a:solidFill>
                  <a:srgbClr val="00366C"/>
                </a:solidFill>
              </a:defRPr>
            </a:lvl1pPr>
          </a:lstStyle>
          <a:p>
            <a:r>
              <a:rPr lang="en-US"/>
              <a:t>Click to edit Master title style</a:t>
            </a:r>
            <a:endParaRPr lang="en-US" dirty="0"/>
          </a:p>
        </p:txBody>
      </p:sp>
      <p:sp>
        <p:nvSpPr>
          <p:cNvPr id="3" name="Content Placeholder 2"/>
          <p:cNvSpPr>
            <a:spLocks noGrp="1"/>
          </p:cNvSpPr>
          <p:nvPr>
            <p:ph idx="1"/>
          </p:nvPr>
        </p:nvSpPr>
        <p:spPr>
          <a:xfrm>
            <a:off x="5183188" y="678731"/>
            <a:ext cx="6172200" cy="5184741"/>
          </a:xfrm>
          <a:prstGeom prst="rect">
            <a:avLst/>
          </a:prstGeom>
        </p:spPr>
        <p:txBody>
          <a:bodyPr/>
          <a:lstStyle>
            <a:lvl1pPr>
              <a:defRPr sz="3200">
                <a:solidFill>
                  <a:srgbClr val="00366C"/>
                </a:solidFill>
              </a:defRPr>
            </a:lvl1pPr>
            <a:lvl2pPr>
              <a:defRPr sz="2800">
                <a:solidFill>
                  <a:srgbClr val="00366C"/>
                </a:solidFill>
              </a:defRPr>
            </a:lvl2pPr>
            <a:lvl3pPr>
              <a:defRPr sz="2400">
                <a:solidFill>
                  <a:srgbClr val="00366C"/>
                </a:solidFill>
              </a:defRPr>
            </a:lvl3pPr>
            <a:lvl4pPr>
              <a:defRPr sz="2000">
                <a:solidFill>
                  <a:srgbClr val="00366C"/>
                </a:solidFill>
              </a:defRPr>
            </a:lvl4pPr>
            <a:lvl5pPr>
              <a:defRPr sz="2000">
                <a:solidFill>
                  <a:srgbClr val="00366C"/>
                </a:solidFill>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1781665"/>
            <a:ext cx="3932237" cy="4081807"/>
          </a:xfrm>
          <a:prstGeom prst="rect">
            <a:avLst/>
          </a:prstGeom>
        </p:spPr>
        <p:txBody>
          <a:bodyPr/>
          <a:lstStyle>
            <a:lvl1pPr marL="0" indent="0">
              <a:buNone/>
              <a:defRPr sz="1600">
                <a:solidFill>
                  <a:srgbClr val="00366C"/>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091846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5183188" y="697585"/>
            <a:ext cx="6172200" cy="5128180"/>
          </a:xfrm>
          <a:prstGeom prst="rect">
            <a:avLst/>
          </a:prstGeom>
        </p:spPr>
        <p:txBody>
          <a:bodyPr/>
          <a:lstStyle>
            <a:lvl1pPr marL="0" indent="0">
              <a:buNone/>
              <a:defRPr sz="3200">
                <a:solidFill>
                  <a:srgbClr val="3F558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Picture</a:t>
            </a:r>
          </a:p>
        </p:txBody>
      </p:sp>
      <p:sp>
        <p:nvSpPr>
          <p:cNvPr id="2" name="Title 1"/>
          <p:cNvSpPr>
            <a:spLocks noGrp="1"/>
          </p:cNvSpPr>
          <p:nvPr>
            <p:ph type="title"/>
          </p:nvPr>
        </p:nvSpPr>
        <p:spPr>
          <a:xfrm>
            <a:off x="839788" y="697585"/>
            <a:ext cx="3932237" cy="1055801"/>
          </a:xfrm>
          <a:prstGeom prst="rect">
            <a:avLst/>
          </a:prstGeom>
        </p:spPr>
        <p:txBody>
          <a:bodyPr anchor="b"/>
          <a:lstStyle>
            <a:lvl1pPr>
              <a:defRPr sz="3200">
                <a:solidFill>
                  <a:srgbClr val="3F5588"/>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39788" y="1753387"/>
            <a:ext cx="3932237" cy="4072378"/>
          </a:xfrm>
          <a:prstGeom prst="rect">
            <a:avLst/>
          </a:prstGeom>
        </p:spPr>
        <p:txBody>
          <a:bodyPr/>
          <a:lstStyle>
            <a:lvl1pPr marL="0" indent="0">
              <a:buNone/>
              <a:defRPr sz="1600">
                <a:solidFill>
                  <a:srgbClr val="3F5588"/>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262943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28768" y="871867"/>
            <a:ext cx="4909064" cy="969738"/>
          </a:xfrm>
          <a:prstGeom prst="rect">
            <a:avLst/>
          </a:prstGeom>
        </p:spPr>
      </p:pic>
      <p:sp>
        <p:nvSpPr>
          <p:cNvPr id="4" name="Text Placeholder 3"/>
          <p:cNvSpPr>
            <a:spLocks noGrp="1"/>
          </p:cNvSpPr>
          <p:nvPr>
            <p:ph type="body" sz="quarter" idx="10" hasCustomPrompt="1"/>
          </p:nvPr>
        </p:nvSpPr>
        <p:spPr>
          <a:xfrm>
            <a:off x="2692400" y="3081866"/>
            <a:ext cx="6781800" cy="1693333"/>
          </a:xfrm>
          <a:prstGeom prst="rect">
            <a:avLst/>
          </a:prstGeom>
        </p:spPr>
        <p:txBody>
          <a:bodyPr/>
          <a:lstStyle>
            <a:lvl1pPr marL="0" indent="0" algn="ctr">
              <a:buNone/>
              <a:defRPr sz="3200" b="1" baseline="0">
                <a:solidFill>
                  <a:srgbClr val="00366C"/>
                </a:solidFill>
                <a:latin typeface="Gill Sans" panose="020B0502020104020203" pitchFamily="34" charset="-79"/>
                <a:cs typeface="Gill Sans" panose="020B0502020104020203" pitchFamily="34" charset="-79"/>
              </a:defRPr>
            </a:lvl1pPr>
          </a:lstStyle>
          <a:p>
            <a:pPr lvl="0"/>
            <a:r>
              <a:rPr lang="en-US" dirty="0"/>
              <a:t>Click to Edit Title</a:t>
            </a:r>
          </a:p>
        </p:txBody>
      </p:sp>
      <p:pic>
        <p:nvPicPr>
          <p:cNvPr id="5" name="Picture 4"/>
          <p:cNvPicPr>
            <a:picLocks noChangeAspect="1"/>
          </p:cNvPicPr>
          <p:nvPr userDrawn="1"/>
        </p:nvPicPr>
        <p:blipFill>
          <a:blip r:embed="rId3"/>
          <a:stretch>
            <a:fillRect/>
          </a:stretch>
        </p:blipFill>
        <p:spPr>
          <a:xfrm>
            <a:off x="3628768" y="907888"/>
            <a:ext cx="4924230" cy="1161982"/>
          </a:xfrm>
          <a:prstGeom prst="rect">
            <a:avLst/>
          </a:prstGeom>
        </p:spPr>
      </p:pic>
    </p:spTree>
    <p:extLst>
      <p:ext uri="{BB962C8B-B14F-4D97-AF65-F5344CB8AC3E}">
        <p14:creationId xmlns:p14="http://schemas.microsoft.com/office/powerpoint/2010/main" val="2062124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6.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5"/>
          <a:stretch>
            <a:fillRect/>
          </a:stretch>
        </p:blipFill>
        <p:spPr>
          <a:xfrm>
            <a:off x="10973157" y="5585047"/>
            <a:ext cx="914044" cy="916797"/>
          </a:xfrm>
          <a:prstGeom prst="rect">
            <a:avLst/>
          </a:prstGeom>
        </p:spPr>
      </p:pic>
      <p:pic>
        <p:nvPicPr>
          <p:cNvPr id="7" name="Picture 6"/>
          <p:cNvPicPr>
            <a:picLocks noChangeAspect="1"/>
          </p:cNvPicPr>
          <p:nvPr userDrawn="1"/>
        </p:nvPicPr>
        <p:blipFill>
          <a:blip r:embed="rId16"/>
          <a:stretch>
            <a:fillRect/>
          </a:stretch>
        </p:blipFill>
        <p:spPr>
          <a:xfrm>
            <a:off x="762" y="5190"/>
            <a:ext cx="12190476" cy="6847619"/>
          </a:xfrm>
          <a:prstGeom prst="rect">
            <a:avLst/>
          </a:prstGeom>
        </p:spPr>
      </p:pic>
      <p:sp>
        <p:nvSpPr>
          <p:cNvPr id="9" name="Slide Number Placeholder 8"/>
          <p:cNvSpPr txBox="1">
            <a:spLocks/>
          </p:cNvSpPr>
          <p:nvPr userDrawn="1"/>
        </p:nvSpPr>
        <p:spPr>
          <a:xfrm>
            <a:off x="457200" y="6382807"/>
            <a:ext cx="5257800" cy="263637"/>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accent1">
                    <a:lumMod val="75000"/>
                  </a:schemeClr>
                </a:solidFill>
                <a:latin typeface="Gill Sans SemiBold"/>
                <a:ea typeface="+mn-ea"/>
                <a:cs typeface="Gill Sans SemiBold"/>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37E350D-1880-4C4F-9964-E0F8FC16BEC3}" type="slidenum">
              <a:rPr kumimoji="0" lang="en-US" sz="1000" b="0" i="0" u="none" strike="noStrike" kern="1200" cap="none" spc="0" normalizeH="0" baseline="0" noProof="0" smtClean="0">
                <a:ln>
                  <a:noFill/>
                </a:ln>
                <a:solidFill>
                  <a:srgbClr val="4F81BD">
                    <a:lumMod val="75000"/>
                  </a:srgbClr>
                </a:solidFill>
                <a:effectLst/>
                <a:uLnTx/>
                <a:uFillTx/>
                <a:latin typeface="Gill Sans SemiBold"/>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4F81BD">
                  <a:lumMod val="75000"/>
                </a:srgbClr>
              </a:solidFill>
              <a:effectLst/>
              <a:uLnTx/>
              <a:uFillTx/>
              <a:latin typeface="Gill Sans SemiBold"/>
            </a:endParaRPr>
          </a:p>
        </p:txBody>
      </p:sp>
      <p:sp>
        <p:nvSpPr>
          <p:cNvPr id="3" name="Title Placeholder 2"/>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Text Placeholder 3"/>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19595748"/>
      </p:ext>
    </p:extLst>
  </p:cSld>
  <p:clrMap bg1="lt1" tx1="dk1" bg2="lt2" tx2="dk2" accent1="accent1" accent2="accent2" accent3="accent3" accent4="accent4" accent5="accent5" accent6="accent6" hlink="hlink" folHlink="folHlink"/>
  <p:sldLayoutIdLst>
    <p:sldLayoutId id="2147483683" r:id="rId1"/>
    <p:sldLayoutId id="2147483690" r:id="rId2"/>
    <p:sldLayoutId id="2147483682" r:id="rId3"/>
    <p:sldLayoutId id="2147483684" r:id="rId4"/>
    <p:sldLayoutId id="2147483686" r:id="rId5"/>
    <p:sldLayoutId id="2147483687" r:id="rId6"/>
    <p:sldLayoutId id="2147483688" r:id="rId7"/>
    <p:sldLayoutId id="2147483689" r:id="rId8"/>
    <p:sldLayoutId id="2147483705" r:id="rId9"/>
    <p:sldLayoutId id="2147483708" r:id="rId10"/>
    <p:sldLayoutId id="2147483709" r:id="rId11"/>
    <p:sldLayoutId id="2147483712" r:id="rId12"/>
    <p:sldLayoutId id="2147483716" r:id="rId13"/>
  </p:sldLayoutIdLst>
  <p:hf hdr="0" ftr="0" dt="0"/>
  <p:txStyles>
    <p:titleStyle>
      <a:lvl1pPr algn="ctr" defTabSz="914400" rtl="0" eaLnBrk="1" latinLnBrk="0" hangingPunct="1">
        <a:lnSpc>
          <a:spcPct val="90000"/>
        </a:lnSpc>
        <a:spcBef>
          <a:spcPct val="0"/>
        </a:spcBef>
        <a:buNone/>
        <a:defRPr sz="4400" b="1" kern="1200">
          <a:solidFill>
            <a:srgbClr val="3F5588"/>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F558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F5588"/>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F5588"/>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F5588"/>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F558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9"/>
          <a:stretch>
            <a:fillRect/>
          </a:stretch>
        </p:blipFill>
        <p:spPr>
          <a:xfrm>
            <a:off x="762" y="5190"/>
            <a:ext cx="12190476" cy="6847619"/>
          </a:xfrm>
          <a:prstGeom prst="rect">
            <a:avLst/>
          </a:prstGeom>
        </p:spPr>
      </p:pic>
    </p:spTree>
    <p:extLst>
      <p:ext uri="{BB962C8B-B14F-4D97-AF65-F5344CB8AC3E}">
        <p14:creationId xmlns:p14="http://schemas.microsoft.com/office/powerpoint/2010/main" val="1830502243"/>
      </p:ext>
    </p:extLst>
  </p:cSld>
  <p:clrMap bg1="lt1" tx1="dk1" bg2="lt2" tx2="dk2" accent1="accent1" accent2="accent2" accent3="accent3" accent4="accent4" accent5="accent5" accent6="accent6" hlink="hlink" folHlink="folHlink"/>
  <p:sldLayoutIdLst>
    <p:sldLayoutId id="2147483701" r:id="rId1"/>
    <p:sldLayoutId id="2147483704" r:id="rId2"/>
    <p:sldLayoutId id="2147483707" r:id="rId3"/>
    <p:sldLayoutId id="2147483711" r:id="rId4"/>
    <p:sldLayoutId id="2147483713" r:id="rId5"/>
    <p:sldLayoutId id="2147483714" r:id="rId6"/>
    <p:sldLayoutId id="2147483723"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stretch>
            <a:fillRect/>
          </a:stretch>
        </p:blipFill>
        <p:spPr>
          <a:xfrm>
            <a:off x="762" y="5190"/>
            <a:ext cx="12190476" cy="6847619"/>
          </a:xfrm>
          <a:prstGeom prst="rect">
            <a:avLst/>
          </a:prstGeom>
        </p:spPr>
      </p:pic>
    </p:spTree>
    <p:extLst>
      <p:ext uri="{BB962C8B-B14F-4D97-AF65-F5344CB8AC3E}">
        <p14:creationId xmlns:p14="http://schemas.microsoft.com/office/powerpoint/2010/main" val="1409629744"/>
      </p:ext>
    </p:extLst>
  </p:cSld>
  <p:clrMap bg1="lt1" tx1="dk1" bg2="lt2" tx2="dk2" accent1="accent1" accent2="accent2" accent3="accent3" accent4="accent4" accent5="accent5" accent6="accent6" hlink="hlink" folHlink="folHlink"/>
  <p:sldLayoutIdLst>
    <p:sldLayoutId id="2147483719" r:id="rId1"/>
    <p:sldLayoutId id="214748372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A3D054-C345-4061-9B05-CC9D7FD834B5}"/>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3048" y="5650086"/>
            <a:ext cx="12188952" cy="1207914"/>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TITLE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237781" y="631190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l"/>
            <a:fld id="{B05EE330-1469-405F-8879-9EC7B4F5979B}" type="slidenum">
              <a:rPr lang="en-US" smtClean="0"/>
              <a:pPr algn="l"/>
              <a:t>‹#›</a:t>
            </a:fld>
            <a:endParaRPr lang="en-US" dirty="0"/>
          </a:p>
        </p:txBody>
      </p:sp>
    </p:spTree>
    <p:extLst>
      <p:ext uri="{BB962C8B-B14F-4D97-AF65-F5344CB8AC3E}">
        <p14:creationId xmlns:p14="http://schemas.microsoft.com/office/powerpoint/2010/main" val="349649983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Lst>
  <p:hf hdr="0" ftr="0" dt="0"/>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19.jp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35.jp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gisapp1.norfolk.gov/stormmobile" TargetMode="External"/><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hyperlink" Target="https://orf.maps.arcgis.com/apps/dashboards/1fd204f3515e40428e77eea7c659a0e1" TargetMode="External"/><Relationship Id="rId10" Type="http://schemas.openxmlformats.org/officeDocument/2006/relationships/image" Target="../media/image40.png"/><Relationship Id="rId4" Type="http://schemas.openxmlformats.org/officeDocument/2006/relationships/hyperlink" Target="http://gisapp1.norfolk.gov/stormmap" TargetMode="External"/><Relationship Id="rId9" Type="http://schemas.openxmlformats.org/officeDocument/2006/relationships/image" Target="../media/image39.png"/></Relationships>
</file>

<file path=ppt/slides/_rels/slide2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3.xml"/><Relationship Id="rId6" Type="http://schemas.openxmlformats.org/officeDocument/2006/relationships/image" Target="../media/image49.png"/><Relationship Id="rId5" Type="http://schemas.openxmlformats.org/officeDocument/2006/relationships/image" Target="../media/image48.gif"/><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image" Target="../media/image23.png"/><Relationship Id="rId5" Type="http://schemas.openxmlformats.org/officeDocument/2006/relationships/image" Target="../media/image52.PNG"/><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16.xml"/><Relationship Id="rId5" Type="http://schemas.openxmlformats.org/officeDocument/2006/relationships/image" Target="../media/image57.pn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70.tmp"/><Relationship Id="rId2" Type="http://schemas.openxmlformats.org/officeDocument/2006/relationships/notesSlide" Target="../notesSlides/notesSlide16.xml"/><Relationship Id="rId1" Type="http://schemas.openxmlformats.org/officeDocument/2006/relationships/slideLayout" Target="../slideLayouts/slideLayout16.xml"/><Relationship Id="rId5" Type="http://schemas.openxmlformats.org/officeDocument/2006/relationships/image" Target="../media/image72.jpg"/><Relationship Id="rId4" Type="http://schemas.openxmlformats.org/officeDocument/2006/relationships/image" Target="../media/image71.jpg"/></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77.jpeg"/><Relationship Id="rId5" Type="http://schemas.openxmlformats.org/officeDocument/2006/relationships/image" Target="../media/image76.jpg"/><Relationship Id="rId4" Type="http://schemas.openxmlformats.org/officeDocument/2006/relationships/image" Target="../media/image75.JPG"/></Relationships>
</file>

<file path=ppt/slides/_rels/slide3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9.xml"/><Relationship Id="rId1" Type="http://schemas.openxmlformats.org/officeDocument/2006/relationships/slideLayout" Target="../slideLayouts/slideLayout35.xml"/><Relationship Id="rId4" Type="http://schemas.openxmlformats.org/officeDocument/2006/relationships/image" Target="../media/image83.JPG"/></Relationships>
</file>

<file path=ppt/slides/_rels/slide41.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35.xml"/><Relationship Id="rId4" Type="http://schemas.openxmlformats.org/officeDocument/2006/relationships/image" Target="../media/image88.png"/></Relationships>
</file>

<file path=ppt/slides/_rels/slide4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35.xml"/></Relationships>
</file>

<file path=ppt/slides/_rels/slide4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0.xml"/><Relationship Id="rId1" Type="http://schemas.openxmlformats.org/officeDocument/2006/relationships/slideLayout" Target="../slideLayouts/slideLayout35.xml"/><Relationship Id="rId5" Type="http://schemas.openxmlformats.org/officeDocument/2006/relationships/image" Target="../media/image93.png"/><Relationship Id="rId4" Type="http://schemas.openxmlformats.org/officeDocument/2006/relationships/image" Target="../media/image92.png"/></Relationships>
</file>

<file path=ppt/slides/_rels/slide46.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35.xml"/></Relationships>
</file>

<file path=ppt/slides/_rels/slide4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35.xml"/></Relationships>
</file>

<file path=ppt/slides/_rels/slide4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jp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21.xml"/><Relationship Id="rId1" Type="http://schemas.openxmlformats.org/officeDocument/2006/relationships/slideLayout" Target="../slideLayouts/slideLayout15.xml"/><Relationship Id="rId5" Type="http://schemas.openxmlformats.org/officeDocument/2006/relationships/image" Target="../media/image105.png"/><Relationship Id="rId4" Type="http://schemas.openxmlformats.org/officeDocument/2006/relationships/image" Target="../media/image104.png"/></Relationships>
</file>

<file path=ppt/slides/_rels/slide5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hyperlink" Target="https://resilientnorfolk.com/" TargetMode="Externa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image" Target="../media/image108.png"/></Relationships>
</file>

<file path=ppt/slides/_rels/slide5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6.xml"/><Relationship Id="rId5" Type="http://schemas.openxmlformats.org/officeDocument/2006/relationships/image" Target="../media/image115.png"/><Relationship Id="rId4" Type="http://schemas.openxmlformats.org/officeDocument/2006/relationships/image" Target="../media/image114.png"/></Relationships>
</file>

<file path=ppt/slides/_rels/slide57.xml.rels><?xml version="1.0" encoding="UTF-8" standalone="yes"?>
<Relationships xmlns="http://schemas.openxmlformats.org/package/2006/relationships"><Relationship Id="rId3" Type="http://schemas.openxmlformats.org/officeDocument/2006/relationships/hyperlink" Target="https://www.arcgis.com/apps/opsdashboard/index.html#/271ff8ba589540f494fc1770712cfea3" TargetMode="External"/><Relationship Id="rId2" Type="http://schemas.openxmlformats.org/officeDocument/2006/relationships/image" Target="../media/image116.pn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hyperlink" Target="mailto:Christine.Morris@Norfolk.gov" TargetMode="External"/><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FD359EE-0D35-3620-8853-48747D1C735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4DC8073-0825-85CA-5206-606D56DEF23C}"/>
              </a:ext>
            </a:extLst>
          </p:cNvPr>
          <p:cNvSpPr>
            <a:spLocks noGrp="1"/>
          </p:cNvSpPr>
          <p:nvPr>
            <p:ph type="body" sz="quarter" idx="10"/>
          </p:nvPr>
        </p:nvSpPr>
        <p:spPr/>
        <p:txBody>
          <a:bodyPr/>
          <a:lstStyle/>
          <a:p>
            <a:endParaRPr lang="en-US"/>
          </a:p>
        </p:txBody>
      </p:sp>
      <p:pic>
        <p:nvPicPr>
          <p:cNvPr id="4" name="Picture 3" descr="A aerial view of a city&#10;&#10;AI-generated content may be incorrect.">
            <a:extLst>
              <a:ext uri="{FF2B5EF4-FFF2-40B4-BE49-F238E27FC236}">
                <a16:creationId xmlns:a16="http://schemas.microsoft.com/office/drawing/2014/main" id="{9E898BF3-9509-7777-AA70-6291E296246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944599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4000" dirty="0">
                <a:latin typeface="Gill Sans MT" panose="020B0502020104020203" pitchFamily="34" charset="0"/>
              </a:rPr>
              <a:t>Norfolk: Resilient Coastal Community of the Future </a:t>
            </a:r>
          </a:p>
        </p:txBody>
      </p:sp>
      <p:sp>
        <p:nvSpPr>
          <p:cNvPr id="3" name="Rectangle 2">
            <a:extLst>
              <a:ext uri="{FF2B5EF4-FFF2-40B4-BE49-F238E27FC236}">
                <a16:creationId xmlns:a16="http://schemas.microsoft.com/office/drawing/2014/main" id="{592573CF-E2FD-47C3-9CCF-762399C998BA}"/>
              </a:ext>
            </a:extLst>
          </p:cNvPr>
          <p:cNvSpPr/>
          <p:nvPr/>
        </p:nvSpPr>
        <p:spPr>
          <a:xfrm>
            <a:off x="3035300" y="4774117"/>
            <a:ext cx="6096000" cy="923330"/>
          </a:xfrm>
          <a:prstGeom prst="rect">
            <a:avLst/>
          </a:prstGeom>
        </p:spPr>
        <p:txBody>
          <a:bodyPr>
            <a:spAutoFit/>
          </a:bodyPr>
          <a:lstStyle/>
          <a:p>
            <a:pPr algn="ctr"/>
            <a:r>
              <a:rPr lang="en-US" dirty="0">
                <a:solidFill>
                  <a:srgbClr val="00366C"/>
                </a:solidFill>
                <a:latin typeface="Gill Sans MT" panose="020B0502020104020203" pitchFamily="34" charset="0"/>
                <a:cs typeface="Gill Sans" panose="020B0502020104020203" pitchFamily="34" charset="-79"/>
              </a:rPr>
              <a:t>Kyle Spencer, Chief Resilience Officer</a:t>
            </a:r>
          </a:p>
          <a:p>
            <a:pPr algn="ctr"/>
            <a:br>
              <a:rPr lang="en-US" dirty="0">
                <a:solidFill>
                  <a:srgbClr val="00366C"/>
                </a:solidFill>
                <a:latin typeface="Gill Sans MT" panose="020B0502020104020203" pitchFamily="34" charset="0"/>
                <a:cs typeface="Gill Sans" panose="020B0502020104020203" pitchFamily="34" charset="-79"/>
              </a:rPr>
            </a:br>
            <a:r>
              <a:rPr lang="en-US" dirty="0">
                <a:solidFill>
                  <a:srgbClr val="00366C"/>
                </a:solidFill>
                <a:latin typeface="Gill Sans MT" panose="020B0502020104020203" pitchFamily="34" charset="0"/>
                <a:cs typeface="Gill Sans" panose="020B0502020104020203" pitchFamily="34" charset="-79"/>
              </a:rPr>
              <a:t>City Manager’s Office of Resilience</a:t>
            </a:r>
            <a:endParaRPr lang="en-US" dirty="0">
              <a:latin typeface="Gill Sans MT" panose="020B0502020104020203" pitchFamily="34" charset="0"/>
            </a:endParaRPr>
          </a:p>
        </p:txBody>
      </p:sp>
    </p:spTree>
    <p:extLst>
      <p:ext uri="{BB962C8B-B14F-4D97-AF65-F5344CB8AC3E}">
        <p14:creationId xmlns:p14="http://schemas.microsoft.com/office/powerpoint/2010/main" val="2971406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itle 4">
            <a:extLst>
              <a:ext uri="{FF2B5EF4-FFF2-40B4-BE49-F238E27FC236}">
                <a16:creationId xmlns:a16="http://schemas.microsoft.com/office/drawing/2014/main" id="{0259A2B5-9367-4E97-9235-D587E00D4416}"/>
              </a:ext>
            </a:extLst>
          </p:cNvPr>
          <p:cNvSpPr>
            <a:spLocks noGrp="1"/>
          </p:cNvSpPr>
          <p:nvPr>
            <p:ph type="title"/>
          </p:nvPr>
        </p:nvSpPr>
        <p:spPr>
          <a:xfrm>
            <a:off x="693334" y="1190492"/>
            <a:ext cx="10858305" cy="4161153"/>
          </a:xfrm>
        </p:spPr>
        <p:txBody>
          <a:bodyPr/>
          <a:lstStyle/>
          <a:p>
            <a:r>
              <a:rPr lang="en-US" b="0" dirty="0">
                <a:solidFill>
                  <a:srgbClr val="00366C"/>
                </a:solidFill>
                <a:latin typeface="Gill Sans MT" panose="020B0502020104020203" pitchFamily="34" charset="0"/>
              </a:rPr>
              <a:t>Resilience is the capacity of </a:t>
            </a:r>
            <a:r>
              <a:rPr lang="en-US" b="0" u="sng" dirty="0">
                <a:solidFill>
                  <a:srgbClr val="00366C"/>
                </a:solidFill>
                <a:latin typeface="Gill Sans MT" panose="020B0502020104020203" pitchFamily="34" charset="0"/>
              </a:rPr>
              <a:t>individuals, communities</a:t>
            </a:r>
            <a:r>
              <a:rPr lang="en-US" b="0" dirty="0">
                <a:solidFill>
                  <a:srgbClr val="00366C"/>
                </a:solidFill>
                <a:latin typeface="Gill Sans MT" panose="020B0502020104020203" pitchFamily="34" charset="0"/>
              </a:rPr>
              <a:t> and </a:t>
            </a:r>
            <a:r>
              <a:rPr lang="en-US" b="0" u="sng" dirty="0">
                <a:solidFill>
                  <a:srgbClr val="00366C"/>
                </a:solidFill>
                <a:latin typeface="Gill Sans MT" panose="020B0502020104020203" pitchFamily="34" charset="0"/>
              </a:rPr>
              <a:t>systems</a:t>
            </a:r>
            <a:r>
              <a:rPr lang="en-US" b="0" dirty="0">
                <a:solidFill>
                  <a:srgbClr val="00366C"/>
                </a:solidFill>
                <a:latin typeface="Gill Sans MT" panose="020B0502020104020203" pitchFamily="34" charset="0"/>
              </a:rPr>
              <a:t> to </a:t>
            </a:r>
            <a:r>
              <a:rPr lang="en-US" b="0" dirty="0">
                <a:solidFill>
                  <a:schemeClr val="accent2"/>
                </a:solidFill>
                <a:latin typeface="Gill Sans MT" panose="020B0502020104020203" pitchFamily="34" charset="0"/>
              </a:rPr>
              <a:t>survive</a:t>
            </a:r>
            <a:r>
              <a:rPr lang="en-US" b="0" dirty="0">
                <a:solidFill>
                  <a:srgbClr val="00366C"/>
                </a:solidFill>
                <a:latin typeface="Gill Sans MT" panose="020B0502020104020203" pitchFamily="34" charset="0"/>
              </a:rPr>
              <a:t>, </a:t>
            </a:r>
            <a:r>
              <a:rPr lang="en-US" b="0" dirty="0">
                <a:solidFill>
                  <a:schemeClr val="accent2"/>
                </a:solidFill>
                <a:latin typeface="Gill Sans MT" panose="020B0502020104020203" pitchFamily="34" charset="0"/>
              </a:rPr>
              <a:t>adapt</a:t>
            </a:r>
            <a:r>
              <a:rPr lang="en-US" b="0" dirty="0">
                <a:solidFill>
                  <a:srgbClr val="00366C"/>
                </a:solidFill>
                <a:latin typeface="Gill Sans MT" panose="020B0502020104020203" pitchFamily="34" charset="0"/>
              </a:rPr>
              <a:t> and </a:t>
            </a:r>
            <a:r>
              <a:rPr lang="en-US" b="0" dirty="0">
                <a:solidFill>
                  <a:schemeClr val="accent2"/>
                </a:solidFill>
                <a:latin typeface="Gill Sans MT" panose="020B0502020104020203" pitchFamily="34" charset="0"/>
              </a:rPr>
              <a:t>grow</a:t>
            </a:r>
            <a:r>
              <a:rPr lang="en-US" b="0" dirty="0">
                <a:solidFill>
                  <a:srgbClr val="00366C"/>
                </a:solidFill>
                <a:latin typeface="Gill Sans MT" panose="020B0502020104020203" pitchFamily="34" charset="0"/>
              </a:rPr>
              <a:t> in the face of stress and shocks and even transform when conditions require it.</a:t>
            </a:r>
          </a:p>
        </p:txBody>
      </p:sp>
      <p:sp>
        <p:nvSpPr>
          <p:cNvPr id="12" name="Title 1">
            <a:extLst>
              <a:ext uri="{FF2B5EF4-FFF2-40B4-BE49-F238E27FC236}">
                <a16:creationId xmlns:a16="http://schemas.microsoft.com/office/drawing/2014/main" id="{038FEB21-E7FB-4A76-99E6-B3DFDCE8ED51}"/>
              </a:ext>
            </a:extLst>
          </p:cNvPr>
          <p:cNvSpPr txBox="1">
            <a:spLocks/>
          </p:cNvSpPr>
          <p:nvPr/>
        </p:nvSpPr>
        <p:spPr>
          <a:xfrm>
            <a:off x="1012055" y="236934"/>
            <a:ext cx="9596760" cy="631596"/>
          </a:xfrm>
          <a:prstGeom prst="rect">
            <a:avLst/>
          </a:prstGeom>
        </p:spPr>
        <p:txBody>
          <a:bodyPr/>
          <a:lstStyle>
            <a:lvl1pPr algn="ctr" defTabSz="457200" rtl="0" eaLnBrk="1" latinLnBrk="0" hangingPunct="1">
              <a:lnSpc>
                <a:spcPct val="90000"/>
              </a:lnSpc>
              <a:spcBef>
                <a:spcPct val="0"/>
              </a:spcBef>
              <a:buNone/>
              <a:defRPr sz="2400" b="1" i="0" kern="1200" baseline="0">
                <a:solidFill>
                  <a:srgbClr val="00366C"/>
                </a:solidFill>
                <a:latin typeface="Gill Sans"/>
                <a:ea typeface="+mj-ea"/>
                <a:cs typeface="Gill San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r>
              <a:rPr lang="en-US" sz="3600" spc="-70" dirty="0">
                <a:solidFill>
                  <a:srgbClr val="002060"/>
                </a:solidFill>
                <a:latin typeface="Gill Sans MT" panose="020B0502020104020203" pitchFamily="34" charset="0"/>
                <a:cs typeface="Arial" panose="020B0604020202020204" pitchFamily="34" charset="0"/>
              </a:rPr>
              <a:t>What is Resilience?</a:t>
            </a:r>
          </a:p>
        </p:txBody>
      </p:sp>
    </p:spTree>
    <p:extLst>
      <p:ext uri="{BB962C8B-B14F-4D97-AF65-F5344CB8AC3E}">
        <p14:creationId xmlns:p14="http://schemas.microsoft.com/office/powerpoint/2010/main" val="3523093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5-10-22 at 6.06.30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057503" y="1492767"/>
            <a:ext cx="2607089" cy="3853353"/>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rtlCol="0">
            <a:normAutofit/>
          </a:bodyPr>
          <a:lstStyle/>
          <a:p>
            <a:pPr>
              <a:defRPr/>
            </a:pPr>
            <a:r>
              <a:rPr lang="en-US" b="1" i="1" dirty="0"/>
              <a:t> </a:t>
            </a:r>
          </a:p>
        </p:txBody>
      </p:sp>
      <p:sp>
        <p:nvSpPr>
          <p:cNvPr id="4" name="Content Placeholder 3"/>
          <p:cNvSpPr>
            <a:spLocks noGrp="1"/>
          </p:cNvSpPr>
          <p:nvPr>
            <p:ph sz="half" idx="2"/>
          </p:nvPr>
        </p:nvSpPr>
        <p:spPr>
          <a:xfrm>
            <a:off x="691793" y="1437425"/>
            <a:ext cx="8090258" cy="5162968"/>
          </a:xfrm>
        </p:spPr>
        <p:txBody>
          <a:bodyPr/>
          <a:lstStyle/>
          <a:p>
            <a:pPr algn="l"/>
            <a:r>
              <a:rPr lang="en-US" sz="3200" dirty="0">
                <a:solidFill>
                  <a:srgbClr val="002060"/>
                </a:solidFill>
                <a:latin typeface="Gill Sans MT" panose="020B0502020104020203" pitchFamily="34" charset="0"/>
              </a:rPr>
              <a:t>Norfolk’s Resilience Strategy</a:t>
            </a:r>
          </a:p>
          <a:p>
            <a:pPr algn="l"/>
            <a:endParaRPr lang="en-US" dirty="0">
              <a:latin typeface="Gill Sans MT" panose="020B0502020104020203" pitchFamily="34" charset="0"/>
            </a:endParaRPr>
          </a:p>
          <a:p>
            <a:pPr marL="457200" indent="-457200" algn="l">
              <a:lnSpc>
                <a:spcPts val="2900"/>
              </a:lnSpc>
              <a:buFont typeface="Wingdings" panose="05000000000000000000" pitchFamily="2" charset="2"/>
              <a:buChar char="Ø"/>
            </a:pPr>
            <a:r>
              <a:rPr lang="en-US" sz="2350" spc="-20" dirty="0">
                <a:solidFill>
                  <a:srgbClr val="00366C"/>
                </a:solidFill>
                <a:latin typeface="Gill Sans MT" panose="020B0502020104020203" pitchFamily="34" charset="0"/>
              </a:rPr>
              <a:t>Goal 1: Design the coastal community of the future</a:t>
            </a:r>
          </a:p>
          <a:p>
            <a:pPr algn="l">
              <a:lnSpc>
                <a:spcPts val="2900"/>
              </a:lnSpc>
            </a:pPr>
            <a:endParaRPr lang="en-US" sz="2350" spc="-20" dirty="0">
              <a:solidFill>
                <a:srgbClr val="00366C"/>
              </a:solidFill>
              <a:latin typeface="Gill Sans MT" panose="020B0502020104020203" pitchFamily="34" charset="0"/>
            </a:endParaRPr>
          </a:p>
          <a:p>
            <a:pPr marL="457200" indent="-457200" algn="l">
              <a:lnSpc>
                <a:spcPts val="2900"/>
              </a:lnSpc>
              <a:buFont typeface="Wingdings" panose="05000000000000000000" pitchFamily="2" charset="2"/>
              <a:buChar char="Ø"/>
            </a:pPr>
            <a:r>
              <a:rPr lang="en-US" sz="2350" spc="-20" dirty="0">
                <a:solidFill>
                  <a:srgbClr val="00366C"/>
                </a:solidFill>
                <a:latin typeface="Gill Sans MT" panose="020B0502020104020203" pitchFamily="34" charset="0"/>
              </a:rPr>
              <a:t>Goal 2: Create economic opportunity by advancing efforts to grow existing and new industry sectors</a:t>
            </a:r>
          </a:p>
          <a:p>
            <a:pPr algn="l">
              <a:lnSpc>
                <a:spcPts val="2900"/>
              </a:lnSpc>
            </a:pPr>
            <a:endParaRPr lang="en-US" sz="2350" spc="-20" dirty="0">
              <a:solidFill>
                <a:srgbClr val="00366C"/>
              </a:solidFill>
              <a:latin typeface="Gill Sans MT" panose="020B0502020104020203" pitchFamily="34" charset="0"/>
            </a:endParaRPr>
          </a:p>
          <a:p>
            <a:pPr marL="457200" indent="-457200" algn="l">
              <a:lnSpc>
                <a:spcPts val="2900"/>
              </a:lnSpc>
              <a:buFont typeface="Wingdings" panose="05000000000000000000" pitchFamily="2" charset="2"/>
              <a:buChar char="Ø"/>
            </a:pPr>
            <a:r>
              <a:rPr lang="en-US" sz="2350" spc="-20" dirty="0">
                <a:solidFill>
                  <a:srgbClr val="00366C"/>
                </a:solidFill>
                <a:latin typeface="Gill Sans MT" panose="020B0502020104020203" pitchFamily="34" charset="0"/>
              </a:rPr>
              <a:t>Goal 3:  Advance initiatives to connect communities, deconcentrate poverty, and strengthen neighborhoods</a:t>
            </a:r>
          </a:p>
        </p:txBody>
      </p:sp>
      <p:sp>
        <p:nvSpPr>
          <p:cNvPr id="15363" name="Rectangle 3"/>
          <p:cNvSpPr>
            <a:spLocks noChangeArrowheads="1"/>
          </p:cNvSpPr>
          <p:nvPr/>
        </p:nvSpPr>
        <p:spPr bwMode="auto">
          <a:xfrm>
            <a:off x="5493457" y="1986851"/>
            <a:ext cx="801720" cy="5078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700" dirty="0"/>
              <a:t>	</a:t>
            </a:r>
          </a:p>
        </p:txBody>
      </p:sp>
      <p:pic>
        <p:nvPicPr>
          <p:cNvPr id="5" name="Picture 4" descr="Screen Shot 2015-10-22 at 6.06.30 P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580366" y="335555"/>
            <a:ext cx="6867918" cy="980298"/>
          </a:xfrm>
          <a:prstGeom prst="rect">
            <a:avLst/>
          </a:prstGeom>
        </p:spPr>
      </p:pic>
      <p:pic>
        <p:nvPicPr>
          <p:cNvPr id="8" name="Picture 7"/>
          <p:cNvPicPr/>
          <p:nvPr/>
        </p:nvPicPr>
        <p:blipFill>
          <a:blip r:embed="rId5">
            <a:extLst>
              <a:ext uri="{28A0092B-C50C-407E-A947-70E740481C1C}">
                <a14:useLocalDpi xmlns:a14="http://schemas.microsoft.com/office/drawing/2010/main" val="0"/>
              </a:ext>
            </a:extLst>
          </a:blip>
          <a:srcRect/>
          <a:stretch>
            <a:fillRect/>
          </a:stretch>
        </p:blipFill>
        <p:spPr bwMode="auto">
          <a:xfrm>
            <a:off x="8854902" y="5655047"/>
            <a:ext cx="1715141" cy="963387"/>
          </a:xfrm>
          <a:prstGeom prst="rect">
            <a:avLst/>
          </a:prstGeom>
          <a:noFill/>
          <a:ln>
            <a:noFill/>
          </a:ln>
          <a:effectLst>
            <a:outerShdw blurRad="50800" dist="50800" dir="5400000" sx="68000" sy="68000" algn="ctr" rotWithShape="0">
              <a:schemeClr val="bg1">
                <a:lumMod val="75000"/>
                <a:alpha val="43000"/>
              </a:schemeClr>
            </a:outerShdw>
          </a:effectLst>
        </p:spPr>
      </p:pic>
    </p:spTree>
    <p:extLst>
      <p:ext uri="{BB962C8B-B14F-4D97-AF65-F5344CB8AC3E}">
        <p14:creationId xmlns:p14="http://schemas.microsoft.com/office/powerpoint/2010/main" val="3571465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485422" y="1143000"/>
            <a:ext cx="5097394" cy="5454316"/>
          </a:xfrm>
        </p:spPr>
        <p:txBody>
          <a:bodyPr>
            <a:noAutofit/>
          </a:bodyPr>
          <a:lstStyle/>
          <a:p>
            <a:r>
              <a:rPr lang="en-US" sz="2000" dirty="0">
                <a:latin typeface="Gill Sans MT" panose="020B0502020104020203" pitchFamily="34" charset="0"/>
              </a:rPr>
              <a:t>Nurturing the entrepreneurial ecosystem</a:t>
            </a:r>
          </a:p>
          <a:p>
            <a:r>
              <a:rPr lang="en-US" sz="2000" dirty="0">
                <a:latin typeface="Gill Sans MT" panose="020B0502020104020203" pitchFamily="34" charset="0"/>
              </a:rPr>
              <a:t>Creating a Technology and Innovation Corridor, with a business tax incentive</a:t>
            </a:r>
          </a:p>
          <a:p>
            <a:r>
              <a:rPr lang="en-US" sz="2000" dirty="0">
                <a:latin typeface="Gill Sans MT" panose="020B0502020104020203" pitchFamily="34" charset="0"/>
              </a:rPr>
              <a:t>Implementing poverty reduction by:</a:t>
            </a:r>
          </a:p>
          <a:p>
            <a:pPr lvl="1"/>
            <a:r>
              <a:rPr lang="en-US" sz="2000" dirty="0">
                <a:solidFill>
                  <a:srgbClr val="00366C"/>
                </a:solidFill>
                <a:latin typeface="Gill Sans MT" panose="020B0502020104020203" pitchFamily="34" charset="0"/>
              </a:rPr>
              <a:t>Supporting early childhood development</a:t>
            </a:r>
          </a:p>
          <a:p>
            <a:pPr lvl="1"/>
            <a:r>
              <a:rPr lang="en-US" sz="2000" dirty="0">
                <a:solidFill>
                  <a:srgbClr val="00366C"/>
                </a:solidFill>
                <a:latin typeface="Gill Sans MT" panose="020B0502020104020203" pitchFamily="34" charset="0"/>
              </a:rPr>
              <a:t>Improving education and the career pathways of young people</a:t>
            </a:r>
          </a:p>
          <a:p>
            <a:pPr lvl="1"/>
            <a:r>
              <a:rPr lang="en-US" sz="2000" dirty="0">
                <a:solidFill>
                  <a:srgbClr val="00366C"/>
                </a:solidFill>
                <a:latin typeface="Gill Sans MT" panose="020B0502020104020203" pitchFamily="34" charset="0"/>
              </a:rPr>
              <a:t>Strengthening opportunities for adult to thrive in the workforce</a:t>
            </a:r>
          </a:p>
          <a:p>
            <a:pPr lvl="2"/>
            <a:r>
              <a:rPr lang="en-US" sz="2000" dirty="0">
                <a:latin typeface="Gill Sans MT" panose="020B0502020104020203" pitchFamily="34" charset="0"/>
              </a:rPr>
              <a:t>Partnering with national corporations to offer job training opportunities that result in living-wage employment for residents</a:t>
            </a:r>
          </a:p>
        </p:txBody>
      </p:sp>
      <p:sp>
        <p:nvSpPr>
          <p:cNvPr id="2" name="Title 1"/>
          <p:cNvSpPr>
            <a:spLocks noGrp="1"/>
          </p:cNvSpPr>
          <p:nvPr>
            <p:ph type="title"/>
          </p:nvPr>
        </p:nvSpPr>
        <p:spPr>
          <a:xfrm>
            <a:off x="609600" y="286548"/>
            <a:ext cx="10972800" cy="1028774"/>
          </a:xfrm>
        </p:spPr>
        <p:txBody>
          <a:bodyPr/>
          <a:lstStyle/>
          <a:p>
            <a:r>
              <a:rPr lang="en-US" spc="-70" dirty="0">
                <a:solidFill>
                  <a:srgbClr val="002060"/>
                </a:solidFill>
                <a:latin typeface="Gill Sans MT" panose="020B0502020104020203" pitchFamily="34" charset="0"/>
                <a:cs typeface="Arial" panose="020B0604020202020204" pitchFamily="34" charset="0"/>
              </a:rPr>
              <a:t>Economic Resilience</a:t>
            </a:r>
          </a:p>
        </p:txBody>
      </p:sp>
      <p:pic>
        <p:nvPicPr>
          <p:cNvPr id="5" name="Picture 4"/>
          <p:cNvPicPr>
            <a:picLocks noChangeAspect="1"/>
          </p:cNvPicPr>
          <p:nvPr/>
        </p:nvPicPr>
        <p:blipFill>
          <a:blip r:embed="rId3"/>
          <a:stretch>
            <a:fillRect/>
          </a:stretch>
        </p:blipFill>
        <p:spPr>
          <a:xfrm>
            <a:off x="5819422" y="947476"/>
            <a:ext cx="6078184" cy="3421323"/>
          </a:xfrm>
          <a:prstGeom prst="rect">
            <a:avLst/>
          </a:prstGeom>
        </p:spPr>
      </p:pic>
      <p:pic>
        <p:nvPicPr>
          <p:cNvPr id="1026" name="Picture 2" descr="OpenNorfolk">
            <a:extLst>
              <a:ext uri="{FF2B5EF4-FFF2-40B4-BE49-F238E27FC236}">
                <a16:creationId xmlns:a16="http://schemas.microsoft.com/office/drawing/2014/main" id="{90AB9759-614E-477E-994E-76D58D6C04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16534" y="4609004"/>
            <a:ext cx="1904677" cy="19046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D004A9D-36BD-45C4-87B8-B130C89558B1}"/>
              </a:ext>
            </a:extLst>
          </p:cNvPr>
          <p:cNvPicPr>
            <a:picLocks noChangeAspect="1"/>
          </p:cNvPicPr>
          <p:nvPr/>
        </p:nvPicPr>
        <p:blipFill>
          <a:blip r:embed="rId5"/>
          <a:stretch>
            <a:fillRect/>
          </a:stretch>
        </p:blipFill>
        <p:spPr>
          <a:xfrm>
            <a:off x="6447040" y="4665507"/>
            <a:ext cx="2255717" cy="817439"/>
          </a:xfrm>
          <a:prstGeom prst="rect">
            <a:avLst/>
          </a:prstGeom>
        </p:spPr>
      </p:pic>
      <p:pic>
        <p:nvPicPr>
          <p:cNvPr id="10" name="Picture 9">
            <a:extLst>
              <a:ext uri="{FF2B5EF4-FFF2-40B4-BE49-F238E27FC236}">
                <a16:creationId xmlns:a16="http://schemas.microsoft.com/office/drawing/2014/main" id="{4365DE5B-5AE4-4392-AAD5-9659A952D4AF}"/>
              </a:ext>
            </a:extLst>
          </p:cNvPr>
          <p:cNvPicPr>
            <a:picLocks noChangeAspect="1"/>
          </p:cNvPicPr>
          <p:nvPr/>
        </p:nvPicPr>
        <p:blipFill>
          <a:blip r:embed="rId6"/>
          <a:stretch>
            <a:fillRect/>
          </a:stretch>
        </p:blipFill>
        <p:spPr>
          <a:xfrm>
            <a:off x="6447041" y="5806484"/>
            <a:ext cx="2255716" cy="707197"/>
          </a:xfrm>
          <a:prstGeom prst="rect">
            <a:avLst/>
          </a:prstGeom>
        </p:spPr>
      </p:pic>
    </p:spTree>
    <p:extLst>
      <p:ext uri="{BB962C8B-B14F-4D97-AF65-F5344CB8AC3E}">
        <p14:creationId xmlns:p14="http://schemas.microsoft.com/office/powerpoint/2010/main" val="3113586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3CA55-3321-4A86-B3A0-96EC5FF25952}"/>
              </a:ext>
            </a:extLst>
          </p:cNvPr>
          <p:cNvSpPr>
            <a:spLocks noGrp="1"/>
          </p:cNvSpPr>
          <p:nvPr>
            <p:ph type="title"/>
          </p:nvPr>
        </p:nvSpPr>
        <p:spPr/>
        <p:txBody>
          <a:bodyPr>
            <a:normAutofit/>
          </a:bodyPr>
          <a:lstStyle/>
          <a:p>
            <a:pPr defTabSz="457200"/>
            <a:r>
              <a:rPr lang="en-US" sz="3600" b="1" spc="-70" dirty="0">
                <a:solidFill>
                  <a:srgbClr val="002060"/>
                </a:solidFill>
                <a:latin typeface="Gill Sans MT" panose="020B0502020104020203" pitchFamily="34" charset="0"/>
                <a:cs typeface="Arial" panose="020B0604020202020204" pitchFamily="34" charset="0"/>
              </a:rPr>
              <a:t>Neighborhood Resilience</a:t>
            </a:r>
          </a:p>
        </p:txBody>
      </p:sp>
      <p:sp>
        <p:nvSpPr>
          <p:cNvPr id="10" name="Text Placeholder 3">
            <a:extLst>
              <a:ext uri="{FF2B5EF4-FFF2-40B4-BE49-F238E27FC236}">
                <a16:creationId xmlns:a16="http://schemas.microsoft.com/office/drawing/2014/main" id="{D9C83BA3-6C6F-429D-9BF1-A2E1D40B7837}"/>
              </a:ext>
            </a:extLst>
          </p:cNvPr>
          <p:cNvSpPr txBox="1">
            <a:spLocks/>
          </p:cNvSpPr>
          <p:nvPr/>
        </p:nvSpPr>
        <p:spPr>
          <a:xfrm>
            <a:off x="514039" y="1100033"/>
            <a:ext cx="5410200" cy="4834243"/>
          </a:xfrm>
          <a:prstGeom prst="rect">
            <a:avLst/>
          </a:prstGeom>
        </p:spPr>
        <p:txBody>
          <a:bodyPr vert="horz" lIns="121920" tIns="60960" rIns="121920" bIns="6096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000" dirty="0">
                <a:solidFill>
                  <a:srgbClr val="1F497D"/>
                </a:solidFill>
                <a:latin typeface="Gill Sans MT" panose="020B0502020104020203" pitchFamily="34" charset="0"/>
              </a:rPr>
              <a:t>Housing:</a:t>
            </a:r>
          </a:p>
          <a:p>
            <a:pPr marL="342891" indent="-169858" algn="l">
              <a:buFont typeface="Arial" panose="020B0604020202020204" pitchFamily="34" charset="0"/>
              <a:buChar char="•"/>
            </a:pPr>
            <a:r>
              <a:rPr lang="en-US" sz="2000" dirty="0">
                <a:solidFill>
                  <a:srgbClr val="1F497D"/>
                </a:solidFill>
                <a:latin typeface="Gill Sans MT" panose="020B0502020104020203" pitchFamily="34" charset="0"/>
              </a:rPr>
              <a:t>High Quality</a:t>
            </a:r>
          </a:p>
          <a:p>
            <a:pPr marL="342891" indent="-169858" algn="l">
              <a:buFont typeface="Arial" panose="020B0604020202020204" pitchFamily="34" charset="0"/>
              <a:buChar char="•"/>
            </a:pPr>
            <a:r>
              <a:rPr lang="en-US" sz="2000" dirty="0">
                <a:solidFill>
                  <a:srgbClr val="1F497D"/>
                </a:solidFill>
                <a:latin typeface="Gill Sans MT" panose="020B0502020104020203" pitchFamily="34" charset="0"/>
              </a:rPr>
              <a:t>Higher Density</a:t>
            </a:r>
          </a:p>
          <a:p>
            <a:pPr marL="342891" indent="-169858" algn="l">
              <a:buFont typeface="Arial" panose="020B0604020202020204" pitchFamily="34" charset="0"/>
              <a:buChar char="•"/>
            </a:pPr>
            <a:r>
              <a:rPr lang="en-US" sz="2000" dirty="0">
                <a:solidFill>
                  <a:srgbClr val="1F497D"/>
                </a:solidFill>
                <a:latin typeface="Gill Sans MT" panose="020B0502020104020203" pitchFamily="34" charset="0"/>
              </a:rPr>
              <a:t>Mixed-Income</a:t>
            </a:r>
          </a:p>
          <a:p>
            <a:pPr marL="342891" indent="-169858" algn="l">
              <a:buFont typeface="Arial" panose="020B0604020202020204" pitchFamily="34" charset="0"/>
              <a:buChar char="•"/>
            </a:pPr>
            <a:r>
              <a:rPr lang="en-US" sz="2000" dirty="0">
                <a:solidFill>
                  <a:srgbClr val="1F497D"/>
                </a:solidFill>
                <a:latin typeface="Gill Sans MT" panose="020B0502020104020203" pitchFamily="34" charset="0"/>
              </a:rPr>
              <a:t>Diversity of Building Types</a:t>
            </a:r>
          </a:p>
          <a:p>
            <a:pPr algn="l"/>
            <a:r>
              <a:rPr lang="en-US" sz="2000" dirty="0">
                <a:solidFill>
                  <a:srgbClr val="1F497D"/>
                </a:solidFill>
                <a:latin typeface="Gill Sans MT" panose="020B0502020104020203" pitchFamily="34" charset="0"/>
              </a:rPr>
              <a:t>Amenities:</a:t>
            </a:r>
          </a:p>
          <a:p>
            <a:pPr marL="342891" indent="-169858" algn="l">
              <a:buFont typeface="Arial" panose="020B0604020202020204" pitchFamily="34" charset="0"/>
              <a:buChar char="•"/>
            </a:pPr>
            <a:r>
              <a:rPr lang="en-US" sz="2000" dirty="0">
                <a:solidFill>
                  <a:srgbClr val="1F497D"/>
                </a:solidFill>
                <a:latin typeface="Gill Sans MT" panose="020B0502020104020203" pitchFamily="34" charset="0"/>
              </a:rPr>
              <a:t>Education (Pre-K through 5)</a:t>
            </a:r>
          </a:p>
          <a:p>
            <a:pPr marL="342891" indent="-169858" algn="l">
              <a:buFont typeface="Arial" panose="020B0604020202020204" pitchFamily="34" charset="0"/>
              <a:buChar char="•"/>
            </a:pPr>
            <a:r>
              <a:rPr lang="en-US" sz="2000" dirty="0">
                <a:solidFill>
                  <a:srgbClr val="1F497D"/>
                </a:solidFill>
                <a:latin typeface="Gill Sans MT" panose="020B0502020104020203" pitchFamily="34" charset="0"/>
              </a:rPr>
              <a:t>Workforce Development</a:t>
            </a:r>
          </a:p>
          <a:p>
            <a:pPr marL="342891" indent="-169858" algn="l">
              <a:buFont typeface="Arial" panose="020B0604020202020204" pitchFamily="34" charset="0"/>
              <a:buChar char="•"/>
            </a:pPr>
            <a:r>
              <a:rPr lang="en-US" sz="2000" dirty="0">
                <a:solidFill>
                  <a:srgbClr val="1F497D"/>
                </a:solidFill>
                <a:latin typeface="Gill Sans MT" panose="020B0502020104020203" pitchFamily="34" charset="0"/>
              </a:rPr>
              <a:t>Catalytic Economic Driver</a:t>
            </a:r>
          </a:p>
          <a:p>
            <a:pPr marL="1085824" lvl="1" indent="-342891">
              <a:buFont typeface="Arial" panose="020B0604020202020204" pitchFamily="34" charset="0"/>
              <a:buChar char="•"/>
            </a:pPr>
            <a:r>
              <a:rPr lang="en-US" sz="2000" dirty="0">
                <a:solidFill>
                  <a:srgbClr val="1F497D"/>
                </a:solidFill>
                <a:latin typeface="Gill Sans MT" panose="020B0502020104020203" pitchFamily="34" charset="0"/>
              </a:rPr>
              <a:t>Resilience Campus</a:t>
            </a:r>
          </a:p>
          <a:p>
            <a:pPr algn="l"/>
            <a:r>
              <a:rPr lang="en-US" sz="2000" dirty="0">
                <a:solidFill>
                  <a:srgbClr val="1F497D"/>
                </a:solidFill>
                <a:latin typeface="Gill Sans MT" panose="020B0502020104020203" pitchFamily="34" charset="0"/>
              </a:rPr>
              <a:t>Connectivity:</a:t>
            </a:r>
          </a:p>
          <a:p>
            <a:pPr marL="342891" indent="-169858" algn="l">
              <a:buFont typeface="Arial" panose="020B0604020202020204" pitchFamily="34" charset="0"/>
              <a:buChar char="•"/>
            </a:pPr>
            <a:r>
              <a:rPr lang="en-US" sz="2000" dirty="0">
                <a:solidFill>
                  <a:srgbClr val="1F497D"/>
                </a:solidFill>
                <a:latin typeface="Gill Sans MT" panose="020B0502020104020203" pitchFamily="34" charset="0"/>
              </a:rPr>
              <a:t>Transportation access</a:t>
            </a:r>
          </a:p>
          <a:p>
            <a:pPr marL="342891" indent="-169858" algn="l">
              <a:buFont typeface="Arial" panose="020B0604020202020204" pitchFamily="34" charset="0"/>
              <a:buChar char="•"/>
            </a:pPr>
            <a:r>
              <a:rPr lang="en-US" sz="2000" dirty="0">
                <a:solidFill>
                  <a:srgbClr val="1F497D"/>
                </a:solidFill>
                <a:latin typeface="Gill Sans MT" panose="020B0502020104020203" pitchFamily="34" charset="0"/>
              </a:rPr>
              <a:t>Green Space</a:t>
            </a:r>
          </a:p>
          <a:p>
            <a:pPr marL="342891" indent="-169858" algn="l">
              <a:buFont typeface="Arial" panose="020B0604020202020204" pitchFamily="34" charset="0"/>
              <a:buChar char="•"/>
            </a:pPr>
            <a:r>
              <a:rPr lang="en-US" sz="2000" dirty="0">
                <a:solidFill>
                  <a:srgbClr val="1F497D"/>
                </a:solidFill>
                <a:latin typeface="Gill Sans MT" panose="020B0502020104020203" pitchFamily="34" charset="0"/>
              </a:rPr>
              <a:t>Access to Water</a:t>
            </a:r>
          </a:p>
          <a:p>
            <a:pPr marL="342891" indent="-169858" algn="l">
              <a:buFont typeface="Arial" panose="020B0604020202020204" pitchFamily="34" charset="0"/>
              <a:buChar char="•"/>
            </a:pPr>
            <a:r>
              <a:rPr lang="en-US" sz="2000" dirty="0">
                <a:solidFill>
                  <a:srgbClr val="1F497D"/>
                </a:solidFill>
                <a:latin typeface="Gill Sans MT" panose="020B0502020104020203" pitchFamily="34" charset="0"/>
              </a:rPr>
              <a:t>High Speed Communications</a:t>
            </a:r>
          </a:p>
          <a:p>
            <a:pPr marL="342891" indent="-169858" algn="l">
              <a:buFont typeface="Arial" panose="020B0604020202020204" pitchFamily="34" charset="0"/>
              <a:buChar char="•"/>
            </a:pPr>
            <a:r>
              <a:rPr lang="en-US" sz="2000" dirty="0">
                <a:solidFill>
                  <a:srgbClr val="1F497D"/>
                </a:solidFill>
                <a:latin typeface="Gill Sans MT" panose="020B0502020104020203" pitchFamily="34" charset="0"/>
              </a:rPr>
              <a:t>Banking - </a:t>
            </a:r>
            <a:r>
              <a:rPr lang="en-US" sz="2000" dirty="0" err="1">
                <a:solidFill>
                  <a:srgbClr val="1F497D"/>
                </a:solidFill>
                <a:latin typeface="Gill Sans MT" panose="020B0502020104020203" pitchFamily="34" charset="0"/>
              </a:rPr>
              <a:t>BankOn</a:t>
            </a:r>
            <a:endParaRPr lang="en-US" sz="2000" dirty="0">
              <a:solidFill>
                <a:srgbClr val="1F497D"/>
              </a:solidFill>
              <a:latin typeface="Gill Sans MT" panose="020B0502020104020203" pitchFamily="34" charset="0"/>
            </a:endParaRPr>
          </a:p>
        </p:txBody>
      </p:sp>
      <p:pic>
        <p:nvPicPr>
          <p:cNvPr id="7" name="Picture 6">
            <a:extLst>
              <a:ext uri="{FF2B5EF4-FFF2-40B4-BE49-F238E27FC236}">
                <a16:creationId xmlns:a16="http://schemas.microsoft.com/office/drawing/2014/main" id="{84647703-8476-41F4-920F-8F73A01933E3}"/>
              </a:ext>
            </a:extLst>
          </p:cNvPr>
          <p:cNvPicPr>
            <a:picLocks noChangeAspect="1"/>
          </p:cNvPicPr>
          <p:nvPr/>
        </p:nvPicPr>
        <p:blipFill rotWithShape="1">
          <a:blip r:embed="rId2"/>
          <a:srcRect l="16847" r="13568"/>
          <a:stretch/>
        </p:blipFill>
        <p:spPr>
          <a:xfrm>
            <a:off x="4299626" y="1100034"/>
            <a:ext cx="7727275" cy="5476290"/>
          </a:xfrm>
          <a:prstGeom prst="rect">
            <a:avLst/>
          </a:prstGeom>
        </p:spPr>
      </p:pic>
    </p:spTree>
    <p:extLst>
      <p:ext uri="{BB962C8B-B14F-4D97-AF65-F5344CB8AC3E}">
        <p14:creationId xmlns:p14="http://schemas.microsoft.com/office/powerpoint/2010/main" val="230470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24374" y="1000125"/>
            <a:ext cx="7667626" cy="5476406"/>
          </a:xfrm>
          <a:prstGeom prst="rect">
            <a:avLst/>
          </a:prstGeom>
        </p:spPr>
      </p:pic>
      <p:sp>
        <p:nvSpPr>
          <p:cNvPr id="3" name="Rectangle 3"/>
          <p:cNvSpPr>
            <a:spLocks noChangeArrowheads="1"/>
          </p:cNvSpPr>
          <p:nvPr/>
        </p:nvSpPr>
        <p:spPr bwMode="auto">
          <a:xfrm>
            <a:off x="1979614" y="143344"/>
            <a:ext cx="7667625" cy="647700"/>
          </a:xfrm>
          <a:prstGeom prst="rect">
            <a:avLst/>
          </a:prstGeom>
          <a:noFill/>
          <a:ln w="9525">
            <a:noFill/>
            <a:miter lim="800000"/>
            <a:headEnd/>
            <a:tailEnd/>
          </a:ln>
          <a:effectLst/>
        </p:spPr>
        <p:txBody>
          <a:bodyPr anchor="ctr"/>
          <a:lstStyle/>
          <a:p>
            <a:pPr algn="ctr" eaLnBrk="1" hangingPunct="1"/>
            <a:r>
              <a:rPr lang="en-US" sz="3600" b="1" spc="-70" dirty="0">
                <a:solidFill>
                  <a:srgbClr val="002060"/>
                </a:solidFill>
                <a:latin typeface="Gill Sans MT" panose="020B0502020104020203" pitchFamily="34" charset="0"/>
                <a:ea typeface="+mj-ea"/>
                <a:cs typeface="Arial" panose="020B0604020202020204" pitchFamily="34" charset="0"/>
              </a:rPr>
              <a:t>Flooding Challenges in Norfolk</a:t>
            </a:r>
          </a:p>
        </p:txBody>
      </p:sp>
      <p:pic>
        <p:nvPicPr>
          <p:cNvPr id="2" name="Picture 1">
            <a:extLst>
              <a:ext uri="{FF2B5EF4-FFF2-40B4-BE49-F238E27FC236}">
                <a16:creationId xmlns:a16="http://schemas.microsoft.com/office/drawing/2014/main" id="{838D840F-268F-44F7-A380-7F7C11835F32}"/>
              </a:ext>
            </a:extLst>
          </p:cNvPr>
          <p:cNvPicPr>
            <a:picLocks noChangeAspect="1"/>
          </p:cNvPicPr>
          <p:nvPr/>
        </p:nvPicPr>
        <p:blipFill>
          <a:blip r:embed="rId4"/>
          <a:stretch>
            <a:fillRect/>
          </a:stretch>
        </p:blipFill>
        <p:spPr>
          <a:xfrm>
            <a:off x="0" y="3507623"/>
            <a:ext cx="4600575" cy="3273708"/>
          </a:xfrm>
          <a:prstGeom prst="rect">
            <a:avLst/>
          </a:prstGeom>
        </p:spPr>
      </p:pic>
      <p:pic>
        <p:nvPicPr>
          <p:cNvPr id="1026" name="Picture 1" descr="image001">
            <a:extLst>
              <a:ext uri="{FF2B5EF4-FFF2-40B4-BE49-F238E27FC236}">
                <a16:creationId xmlns:a16="http://schemas.microsoft.com/office/drawing/2014/main" id="{43DB5333-DA69-425E-8152-A3B95CBB05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368" y="713122"/>
            <a:ext cx="4033837" cy="2872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659A56AF-2660-46D4-A197-0487D903BA92}"/>
              </a:ext>
            </a:extLst>
          </p:cNvPr>
          <p:cNvSpPr/>
          <p:nvPr/>
        </p:nvSpPr>
        <p:spPr>
          <a:xfrm>
            <a:off x="3087688" y="2852483"/>
            <a:ext cx="1112836" cy="246221"/>
          </a:xfrm>
          <a:prstGeom prst="rect">
            <a:avLst/>
          </a:prstGeom>
        </p:spPr>
        <p:txBody>
          <a:bodyPr wrap="square">
            <a:spAutoFit/>
          </a:bodyPr>
          <a:lstStyle/>
          <a:p>
            <a:pPr>
              <a:spcBef>
                <a:spcPct val="20000"/>
              </a:spcBef>
              <a:buClr>
                <a:srgbClr val="663300"/>
              </a:buClr>
              <a:buSzPct val="125000"/>
            </a:pPr>
            <a:r>
              <a:rPr lang="en-US" sz="1000" dirty="0">
                <a:solidFill>
                  <a:srgbClr val="00366C"/>
                </a:solidFill>
              </a:rPr>
              <a:t>Dewberry, 2018</a:t>
            </a:r>
          </a:p>
        </p:txBody>
      </p:sp>
    </p:spTree>
    <p:extLst>
      <p:ext uri="{BB962C8B-B14F-4D97-AF65-F5344CB8AC3E}">
        <p14:creationId xmlns:p14="http://schemas.microsoft.com/office/powerpoint/2010/main" val="3009594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hart, histogram&#10;&#10;Description automatically generated">
            <a:extLst>
              <a:ext uri="{FF2B5EF4-FFF2-40B4-BE49-F238E27FC236}">
                <a16:creationId xmlns:a16="http://schemas.microsoft.com/office/drawing/2014/main" id="{8370A38A-7D43-A11C-3E4B-9B6139B4BF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9398" y="405645"/>
            <a:ext cx="7379345" cy="5725152"/>
          </a:xfrm>
          <a:prstGeom prst="rect">
            <a:avLst/>
          </a:prstGeom>
        </p:spPr>
      </p:pic>
      <p:sp>
        <p:nvSpPr>
          <p:cNvPr id="8" name="Rectangle 7">
            <a:extLst>
              <a:ext uri="{FF2B5EF4-FFF2-40B4-BE49-F238E27FC236}">
                <a16:creationId xmlns:a16="http://schemas.microsoft.com/office/drawing/2014/main" id="{C98DA8B8-CEC9-AC54-244C-A6B4E1D492D5}"/>
              </a:ext>
            </a:extLst>
          </p:cNvPr>
          <p:cNvSpPr/>
          <p:nvPr/>
        </p:nvSpPr>
        <p:spPr>
          <a:xfrm>
            <a:off x="8665029" y="841828"/>
            <a:ext cx="1007573" cy="276999"/>
          </a:xfrm>
          <a:prstGeom prst="rect">
            <a:avLst/>
          </a:prstGeom>
        </p:spPr>
        <p:txBody>
          <a:bodyPr wrap="square">
            <a:spAutoFit/>
          </a:bodyPr>
          <a:lstStyle/>
          <a:p>
            <a:pPr>
              <a:spcBef>
                <a:spcPct val="20000"/>
              </a:spcBef>
              <a:buClr>
                <a:srgbClr val="663300"/>
              </a:buClr>
              <a:buSzPct val="125000"/>
            </a:pPr>
            <a:r>
              <a:rPr lang="en-US" sz="1200" dirty="0">
                <a:solidFill>
                  <a:srgbClr val="00366C"/>
                </a:solidFill>
              </a:rPr>
              <a:t>ODU, 2020</a:t>
            </a:r>
          </a:p>
        </p:txBody>
      </p:sp>
    </p:spTree>
    <p:extLst>
      <p:ext uri="{BB962C8B-B14F-4D97-AF65-F5344CB8AC3E}">
        <p14:creationId xmlns:p14="http://schemas.microsoft.com/office/powerpoint/2010/main" val="2839302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980AB-6DA2-4F8D-939C-E241078EA339}"/>
              </a:ext>
            </a:extLst>
          </p:cNvPr>
          <p:cNvSpPr>
            <a:spLocks noGrp="1"/>
          </p:cNvSpPr>
          <p:nvPr>
            <p:ph type="title"/>
          </p:nvPr>
        </p:nvSpPr>
        <p:spPr>
          <a:xfrm>
            <a:off x="1429076" y="193936"/>
            <a:ext cx="9727683" cy="1143000"/>
          </a:xfrm>
        </p:spPr>
        <p:txBody>
          <a:bodyPr/>
          <a:lstStyle/>
          <a:p>
            <a:pPr algn="l"/>
            <a:r>
              <a:rPr lang="en-US" sz="3600" b="1" spc="-70" dirty="0">
                <a:solidFill>
                  <a:srgbClr val="002060"/>
                </a:solidFill>
                <a:latin typeface="Gill Sans MT" panose="020B0502020104020203" pitchFamily="34" charset="0"/>
                <a:cs typeface="Arial" panose="020B0604020202020204" pitchFamily="34" charset="0"/>
              </a:rPr>
              <a:t>Blue Sky Flooding</a:t>
            </a:r>
          </a:p>
        </p:txBody>
      </p:sp>
      <p:pic>
        <p:nvPicPr>
          <p:cNvPr id="6" name="Picture 5">
            <a:extLst>
              <a:ext uri="{FF2B5EF4-FFF2-40B4-BE49-F238E27FC236}">
                <a16:creationId xmlns:a16="http://schemas.microsoft.com/office/drawing/2014/main" id="{ADF9FDF1-0BDF-4AB2-B249-4CA39599EA0B}"/>
              </a:ext>
            </a:extLst>
          </p:cNvPr>
          <p:cNvPicPr>
            <a:picLocks noChangeAspect="1"/>
          </p:cNvPicPr>
          <p:nvPr/>
        </p:nvPicPr>
        <p:blipFill>
          <a:blip r:embed="rId2"/>
          <a:stretch>
            <a:fillRect/>
          </a:stretch>
        </p:blipFill>
        <p:spPr>
          <a:xfrm>
            <a:off x="0" y="1600202"/>
            <a:ext cx="7107899" cy="5257799"/>
          </a:xfrm>
          <a:prstGeom prst="rect">
            <a:avLst/>
          </a:prstGeom>
        </p:spPr>
      </p:pic>
      <p:pic>
        <p:nvPicPr>
          <p:cNvPr id="7" name="Picture 6">
            <a:extLst>
              <a:ext uri="{FF2B5EF4-FFF2-40B4-BE49-F238E27FC236}">
                <a16:creationId xmlns:a16="http://schemas.microsoft.com/office/drawing/2014/main" id="{6B380071-974B-47B1-994C-A071055DD90C}"/>
              </a:ext>
            </a:extLst>
          </p:cNvPr>
          <p:cNvPicPr>
            <a:picLocks noChangeAspect="1"/>
          </p:cNvPicPr>
          <p:nvPr/>
        </p:nvPicPr>
        <p:blipFill>
          <a:blip r:embed="rId3"/>
          <a:stretch>
            <a:fillRect/>
          </a:stretch>
        </p:blipFill>
        <p:spPr>
          <a:xfrm>
            <a:off x="8787368" y="0"/>
            <a:ext cx="3404633" cy="4038600"/>
          </a:xfrm>
          <a:prstGeom prst="rect">
            <a:avLst/>
          </a:prstGeom>
        </p:spPr>
      </p:pic>
      <p:pic>
        <p:nvPicPr>
          <p:cNvPr id="1026" name="Picture 2" descr="High Tide">
            <a:extLst>
              <a:ext uri="{FF2B5EF4-FFF2-40B4-BE49-F238E27FC236}">
                <a16:creationId xmlns:a16="http://schemas.microsoft.com/office/drawing/2014/main" id="{6993D62E-0249-4872-B5E7-3E738B2C72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7899" y="3022601"/>
            <a:ext cx="5113867" cy="383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8562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89DF30-F12B-4203-9746-160F49B06AAE}"/>
              </a:ext>
            </a:extLst>
          </p:cNvPr>
          <p:cNvPicPr>
            <a:picLocks noChangeAspect="1"/>
          </p:cNvPicPr>
          <p:nvPr/>
        </p:nvPicPr>
        <p:blipFill>
          <a:blip r:embed="rId3"/>
          <a:stretch>
            <a:fillRect/>
          </a:stretch>
        </p:blipFill>
        <p:spPr>
          <a:xfrm>
            <a:off x="0" y="931608"/>
            <a:ext cx="12192000" cy="5680583"/>
          </a:xfrm>
          <a:prstGeom prst="rect">
            <a:avLst/>
          </a:prstGeom>
        </p:spPr>
      </p:pic>
      <p:cxnSp>
        <p:nvCxnSpPr>
          <p:cNvPr id="5" name="Straight Connector 4">
            <a:extLst>
              <a:ext uri="{FF2B5EF4-FFF2-40B4-BE49-F238E27FC236}">
                <a16:creationId xmlns:a16="http://schemas.microsoft.com/office/drawing/2014/main" id="{E94CF231-3D69-400F-AB81-16B3985948D0}"/>
              </a:ext>
            </a:extLst>
          </p:cNvPr>
          <p:cNvCxnSpPr/>
          <p:nvPr/>
        </p:nvCxnSpPr>
        <p:spPr>
          <a:xfrm flipV="1">
            <a:off x="6005603" y="2039782"/>
            <a:ext cx="0" cy="4524251"/>
          </a:xfrm>
          <a:prstGeom prst="line">
            <a:avLst/>
          </a:prstGeom>
          <a:noFill/>
          <a:ln w="38100" cap="flat" cmpd="sng" algn="ctr">
            <a:solidFill>
              <a:srgbClr val="99C221"/>
            </a:solidFill>
            <a:prstDash val="dash"/>
          </a:ln>
          <a:effectLst>
            <a:outerShdw blurRad="40000" dist="20000" dir="5400000" rotWithShape="0">
              <a:srgbClr val="000000">
                <a:alpha val="38000"/>
              </a:srgbClr>
            </a:outerShdw>
          </a:effectLst>
        </p:spPr>
      </p:cxnSp>
      <p:sp>
        <p:nvSpPr>
          <p:cNvPr id="6" name="TextBox 5">
            <a:extLst>
              <a:ext uri="{FF2B5EF4-FFF2-40B4-BE49-F238E27FC236}">
                <a16:creationId xmlns:a16="http://schemas.microsoft.com/office/drawing/2014/main" id="{BFDD0A64-5544-44CB-8F88-56DEC149D32E}"/>
              </a:ext>
            </a:extLst>
          </p:cNvPr>
          <p:cNvSpPr txBox="1"/>
          <p:nvPr/>
        </p:nvSpPr>
        <p:spPr>
          <a:xfrm>
            <a:off x="5549272" y="1574790"/>
            <a:ext cx="871414" cy="369332"/>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99C221"/>
                </a:solidFill>
                <a:effectLst/>
                <a:uLnTx/>
                <a:uFillTx/>
              </a:rPr>
              <a:t>2000</a:t>
            </a:r>
          </a:p>
        </p:txBody>
      </p:sp>
      <p:sp>
        <p:nvSpPr>
          <p:cNvPr id="7" name="TextBox 6">
            <a:extLst>
              <a:ext uri="{FF2B5EF4-FFF2-40B4-BE49-F238E27FC236}">
                <a16:creationId xmlns:a16="http://schemas.microsoft.com/office/drawing/2014/main" id="{4F5B3359-091B-4989-9CD7-906C26C3091B}"/>
              </a:ext>
            </a:extLst>
          </p:cNvPr>
          <p:cNvSpPr txBox="1"/>
          <p:nvPr/>
        </p:nvSpPr>
        <p:spPr>
          <a:xfrm>
            <a:off x="491095" y="1574790"/>
            <a:ext cx="871414" cy="508673"/>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99C221"/>
                </a:solidFill>
                <a:effectLst/>
                <a:uLnTx/>
                <a:uFillTx/>
              </a:rPr>
              <a:t>1933</a:t>
            </a:r>
          </a:p>
        </p:txBody>
      </p:sp>
      <p:sp>
        <p:nvSpPr>
          <p:cNvPr id="8" name="TextBox 7">
            <a:extLst>
              <a:ext uri="{FF2B5EF4-FFF2-40B4-BE49-F238E27FC236}">
                <a16:creationId xmlns:a16="http://schemas.microsoft.com/office/drawing/2014/main" id="{122B4938-2014-4C16-B491-15264F799356}"/>
              </a:ext>
            </a:extLst>
          </p:cNvPr>
          <p:cNvSpPr txBox="1"/>
          <p:nvPr/>
        </p:nvSpPr>
        <p:spPr>
          <a:xfrm>
            <a:off x="11255150" y="1548129"/>
            <a:ext cx="871414" cy="369332"/>
          </a:xfrm>
          <a:prstGeom prst="rect">
            <a:avLst/>
          </a:prstGeom>
          <a:noFill/>
        </p:spPr>
        <p:txBody>
          <a:bodyPr wrap="square"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99C221"/>
                </a:solidFill>
                <a:effectLst/>
                <a:uLnTx/>
                <a:uFillTx/>
              </a:rPr>
              <a:t>2023</a:t>
            </a:r>
          </a:p>
        </p:txBody>
      </p:sp>
      <p:cxnSp>
        <p:nvCxnSpPr>
          <p:cNvPr id="9" name="Straight Connector 8">
            <a:extLst>
              <a:ext uri="{FF2B5EF4-FFF2-40B4-BE49-F238E27FC236}">
                <a16:creationId xmlns:a16="http://schemas.microsoft.com/office/drawing/2014/main" id="{7AEACA60-6820-432B-A30B-EBD915C710F5}"/>
              </a:ext>
            </a:extLst>
          </p:cNvPr>
          <p:cNvCxnSpPr>
            <a:cxnSpLocks/>
          </p:cNvCxnSpPr>
          <p:nvPr/>
        </p:nvCxnSpPr>
        <p:spPr>
          <a:xfrm>
            <a:off x="636340" y="3702383"/>
            <a:ext cx="11403256" cy="51524"/>
          </a:xfrm>
          <a:prstGeom prst="line">
            <a:avLst/>
          </a:prstGeom>
          <a:noFill/>
          <a:ln w="25400" cap="flat" cmpd="sng" algn="ctr">
            <a:solidFill>
              <a:srgbClr val="FF9900"/>
            </a:solidFill>
            <a:prstDash val="dashDot"/>
          </a:ln>
          <a:effectLst>
            <a:outerShdw blurRad="40000" dist="20000" dir="5400000" rotWithShape="0">
              <a:srgbClr val="000000">
                <a:alpha val="38000"/>
              </a:srgbClr>
            </a:outerShdw>
          </a:effectLst>
        </p:spPr>
      </p:cxnSp>
      <p:sp>
        <p:nvSpPr>
          <p:cNvPr id="14" name="TextBox 13">
            <a:extLst>
              <a:ext uri="{FF2B5EF4-FFF2-40B4-BE49-F238E27FC236}">
                <a16:creationId xmlns:a16="http://schemas.microsoft.com/office/drawing/2014/main" id="{8D250E59-1D13-4EC7-800E-B844DB418D35}"/>
              </a:ext>
            </a:extLst>
          </p:cNvPr>
          <p:cNvSpPr txBox="1"/>
          <p:nvPr/>
        </p:nvSpPr>
        <p:spPr>
          <a:xfrm>
            <a:off x="11760596" y="3324309"/>
            <a:ext cx="871414" cy="551062"/>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9900"/>
                </a:solidFill>
                <a:effectLst/>
                <a:uLnTx/>
                <a:uFillTx/>
              </a:rPr>
              <a:t>+4</a:t>
            </a:r>
          </a:p>
        </p:txBody>
      </p:sp>
      <p:sp>
        <p:nvSpPr>
          <p:cNvPr id="19" name="Rectangle 3">
            <a:extLst>
              <a:ext uri="{FF2B5EF4-FFF2-40B4-BE49-F238E27FC236}">
                <a16:creationId xmlns:a16="http://schemas.microsoft.com/office/drawing/2014/main" id="{F86E2875-89A6-45CE-AA04-06D7D2780314}"/>
              </a:ext>
            </a:extLst>
          </p:cNvPr>
          <p:cNvSpPr>
            <a:spLocks noChangeArrowheads="1"/>
          </p:cNvSpPr>
          <p:nvPr/>
        </p:nvSpPr>
        <p:spPr bwMode="auto">
          <a:xfrm>
            <a:off x="1192386" y="185699"/>
            <a:ext cx="9807228" cy="647700"/>
          </a:xfrm>
          <a:prstGeom prst="rect">
            <a:avLst/>
          </a:prstGeom>
          <a:noFill/>
          <a:ln w="9525">
            <a:noFill/>
            <a:miter lim="800000"/>
            <a:headEnd/>
            <a:tailEnd/>
          </a:ln>
          <a:effectLst/>
        </p:spPr>
        <p:txBody>
          <a:bodyPr anchor="ctr"/>
          <a:lstStyle/>
          <a:p>
            <a:pPr marR="0" lvl="0" indent="0" algn="ctr" fontAlgn="auto">
              <a:lnSpc>
                <a:spcPct val="100000"/>
              </a:lnSpc>
              <a:spcBef>
                <a:spcPts val="0"/>
              </a:spcBef>
              <a:spcAft>
                <a:spcPts val="0"/>
              </a:spcAft>
              <a:buClrTx/>
              <a:buSzTx/>
              <a:buFontTx/>
              <a:buNone/>
              <a:tabLst/>
              <a:defRPr/>
            </a:pPr>
            <a:r>
              <a:rPr lang="en-US" sz="3600" b="1" spc="-70" dirty="0">
                <a:solidFill>
                  <a:srgbClr val="002060"/>
                </a:solidFill>
                <a:latin typeface="Gill Sans MT" panose="020B0502020104020203" pitchFamily="34" charset="0"/>
                <a:ea typeface="+mj-ea"/>
                <a:cs typeface="Arial" panose="020B0604020202020204" pitchFamily="34" charset="0"/>
              </a:rPr>
              <a:t>Highest Recorded Tidal Events at Sewells Point</a:t>
            </a:r>
          </a:p>
        </p:txBody>
      </p:sp>
    </p:spTree>
    <p:extLst>
      <p:ext uri="{BB962C8B-B14F-4D97-AF65-F5344CB8AC3E}">
        <p14:creationId xmlns:p14="http://schemas.microsoft.com/office/powerpoint/2010/main" val="204894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10392" t="3450" r="9932" b="6515"/>
          <a:stretch/>
        </p:blipFill>
        <p:spPr>
          <a:xfrm>
            <a:off x="3564579" y="1228725"/>
            <a:ext cx="8627421" cy="5629275"/>
          </a:xfrm>
          <a:prstGeom prst="rect">
            <a:avLst/>
          </a:prstGeom>
        </p:spPr>
      </p:pic>
      <p:sp>
        <p:nvSpPr>
          <p:cNvPr id="3" name="Rectangle 2"/>
          <p:cNvSpPr/>
          <p:nvPr/>
        </p:nvSpPr>
        <p:spPr>
          <a:xfrm>
            <a:off x="38499" y="3795361"/>
            <a:ext cx="3487580" cy="781752"/>
          </a:xfrm>
          <a:prstGeom prst="rect">
            <a:avLst/>
          </a:prstGeom>
        </p:spPr>
        <p:txBody>
          <a:bodyPr wrap="square">
            <a:spAutoFit/>
          </a:bodyPr>
          <a:lstStyle/>
          <a:p>
            <a:pPr>
              <a:spcBef>
                <a:spcPct val="20000"/>
              </a:spcBef>
              <a:buClr>
                <a:srgbClr val="663300"/>
              </a:buClr>
              <a:buSzPct val="125000"/>
            </a:pPr>
            <a:r>
              <a:rPr lang="en-US" sz="1400" dirty="0">
                <a:solidFill>
                  <a:srgbClr val="00366C"/>
                </a:solidFill>
              </a:rPr>
              <a:t>1736 Historic Shoreline (</a:t>
            </a:r>
            <a:r>
              <a:rPr lang="en-US" sz="1400" b="1" dirty="0"/>
              <a:t>black</a:t>
            </a:r>
            <a:r>
              <a:rPr lang="en-US" sz="1400" dirty="0">
                <a:solidFill>
                  <a:srgbClr val="00366C"/>
                </a:solidFill>
              </a:rPr>
              <a:t>) with reported flooded street locations (</a:t>
            </a:r>
            <a:r>
              <a:rPr lang="en-US" sz="1400" b="1" dirty="0">
                <a:solidFill>
                  <a:srgbClr val="C00000"/>
                </a:solidFill>
              </a:rPr>
              <a:t>red</a:t>
            </a:r>
            <a:r>
              <a:rPr lang="en-US" sz="1400" dirty="0">
                <a:solidFill>
                  <a:srgbClr val="00366C"/>
                </a:solidFill>
              </a:rPr>
              <a:t>)</a:t>
            </a:r>
          </a:p>
          <a:p>
            <a:pPr>
              <a:spcBef>
                <a:spcPct val="20000"/>
              </a:spcBef>
              <a:buClr>
                <a:srgbClr val="663300"/>
              </a:buClr>
              <a:buSzPct val="125000"/>
            </a:pPr>
            <a:r>
              <a:rPr lang="en-US" sz="1400" dirty="0">
                <a:solidFill>
                  <a:srgbClr val="00366C"/>
                </a:solidFill>
              </a:rPr>
              <a:t>+6’ (NAVD88) inundation extent (</a:t>
            </a:r>
            <a:r>
              <a:rPr lang="en-US" sz="1400" dirty="0">
                <a:solidFill>
                  <a:schemeClr val="tx2">
                    <a:lumMod val="60000"/>
                    <a:lumOff val="40000"/>
                  </a:schemeClr>
                </a:solidFill>
              </a:rPr>
              <a:t>blue</a:t>
            </a:r>
            <a:r>
              <a:rPr lang="en-US" sz="1400" dirty="0">
                <a:solidFill>
                  <a:srgbClr val="00366C"/>
                </a:solidFill>
              </a:rPr>
              <a:t>)</a:t>
            </a:r>
          </a:p>
        </p:txBody>
      </p:sp>
      <p:sp>
        <p:nvSpPr>
          <p:cNvPr id="5" name="Rectangle 3"/>
          <p:cNvSpPr>
            <a:spLocks noChangeArrowheads="1"/>
          </p:cNvSpPr>
          <p:nvPr/>
        </p:nvSpPr>
        <p:spPr bwMode="auto">
          <a:xfrm>
            <a:off x="1979614" y="143344"/>
            <a:ext cx="7667625" cy="647700"/>
          </a:xfrm>
          <a:prstGeom prst="rect">
            <a:avLst/>
          </a:prstGeom>
          <a:noFill/>
          <a:ln w="9525">
            <a:noFill/>
            <a:miter lim="800000"/>
            <a:headEnd/>
            <a:tailEnd/>
          </a:ln>
          <a:effectLst/>
        </p:spPr>
        <p:txBody>
          <a:bodyPr anchor="ctr"/>
          <a:lstStyle/>
          <a:p>
            <a:pPr algn="ctr">
              <a:lnSpc>
                <a:spcPts val="5100"/>
              </a:lnSpc>
              <a:spcAft>
                <a:spcPts val="95"/>
              </a:spcAft>
            </a:pPr>
            <a:r>
              <a:rPr lang="en-US" sz="3600" b="1" spc="-135" dirty="0">
                <a:solidFill>
                  <a:srgbClr val="002060"/>
                </a:solidFill>
                <a:latin typeface="Gill Sans MT" panose="02020603050405020304" pitchFamily="2"/>
              </a:rPr>
              <a:t>We Flood Where We Filled! </a:t>
            </a:r>
          </a:p>
        </p:txBody>
      </p:sp>
      <p:pic>
        <p:nvPicPr>
          <p:cNvPr id="7" name="Picture 6"/>
          <p:cNvPicPr>
            <a:picLocks/>
          </p:cNvPicPr>
          <p:nvPr/>
        </p:nvPicPr>
        <p:blipFill rotWithShape="1">
          <a:blip r:embed="rId4"/>
          <a:srcRect l="11381" t="6319" b="15944"/>
          <a:stretch/>
        </p:blipFill>
        <p:spPr>
          <a:xfrm>
            <a:off x="0" y="1228725"/>
            <a:ext cx="3564578" cy="2371725"/>
          </a:xfrm>
          <a:prstGeom prst="rect">
            <a:avLst/>
          </a:prstGeom>
          <a:effectLst/>
        </p:spPr>
      </p:pic>
      <p:pic>
        <p:nvPicPr>
          <p:cNvPr id="6" name="Picture 5">
            <a:extLst>
              <a:ext uri="{FF2B5EF4-FFF2-40B4-BE49-F238E27FC236}">
                <a16:creationId xmlns:a16="http://schemas.microsoft.com/office/drawing/2014/main" id="{C199EFC6-D46B-4733-BAB6-0C44C09A1BB3}"/>
              </a:ext>
            </a:extLst>
          </p:cNvPr>
          <p:cNvPicPr/>
          <p:nvPr/>
        </p:nvPicPr>
        <p:blipFill>
          <a:blip r:embed="rId5"/>
          <a:stretch>
            <a:fillRect/>
          </a:stretch>
        </p:blipFill>
        <p:spPr>
          <a:xfrm>
            <a:off x="-1" y="4772025"/>
            <a:ext cx="3564579" cy="2085975"/>
          </a:xfrm>
          <a:prstGeom prst="rect">
            <a:avLst/>
          </a:prstGeom>
        </p:spPr>
      </p:pic>
      <p:cxnSp>
        <p:nvCxnSpPr>
          <p:cNvPr id="10" name="Straight Arrow Connector 9">
            <a:extLst>
              <a:ext uri="{FF2B5EF4-FFF2-40B4-BE49-F238E27FC236}">
                <a16:creationId xmlns:a16="http://schemas.microsoft.com/office/drawing/2014/main" id="{A9AC8C9B-17A5-4190-8E52-16AD2CF7164F}"/>
              </a:ext>
            </a:extLst>
          </p:cNvPr>
          <p:cNvCxnSpPr>
            <a:cxnSpLocks/>
          </p:cNvCxnSpPr>
          <p:nvPr/>
        </p:nvCxnSpPr>
        <p:spPr>
          <a:xfrm flipV="1">
            <a:off x="3564578" y="5581650"/>
            <a:ext cx="2198046" cy="17051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0893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DB3E66D-A21C-194B-DE27-D1DBEDC3023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8051B1F-4FBD-AEE3-8B2A-621783941633}"/>
              </a:ext>
            </a:extLst>
          </p:cNvPr>
          <p:cNvSpPr>
            <a:spLocks noGrp="1"/>
          </p:cNvSpPr>
          <p:nvPr>
            <p:ph type="body" sz="quarter" idx="10"/>
          </p:nvPr>
        </p:nvSpPr>
        <p:spPr/>
        <p:txBody>
          <a:bodyPr/>
          <a:lstStyle/>
          <a:p>
            <a:endParaRPr lang="en-US"/>
          </a:p>
        </p:txBody>
      </p:sp>
      <p:pic>
        <p:nvPicPr>
          <p:cNvPr id="4" name="Picture 3" descr="A blue background with white text&#10;&#10;AI-generated content may be incorrect.">
            <a:extLst>
              <a:ext uri="{FF2B5EF4-FFF2-40B4-BE49-F238E27FC236}">
                <a16:creationId xmlns:a16="http://schemas.microsoft.com/office/drawing/2014/main" id="{E8517570-8E45-C966-D7EF-4D4805F6E24A}"/>
              </a:ext>
            </a:extLst>
          </p:cNvPr>
          <p:cNvPicPr>
            <a:picLocks noChangeAspect="1"/>
          </p:cNvPicPr>
          <p:nvPr/>
        </p:nvPicPr>
        <p:blipFill>
          <a:blip r:embed="rId2"/>
          <a:stretch>
            <a:fillRect/>
          </a:stretch>
        </p:blipFill>
        <p:spPr>
          <a:xfrm>
            <a:off x="-10966" y="0"/>
            <a:ext cx="12213931" cy="6858000"/>
          </a:xfrm>
          <a:prstGeom prst="rect">
            <a:avLst/>
          </a:prstGeom>
        </p:spPr>
      </p:pic>
    </p:spTree>
    <p:extLst>
      <p:ext uri="{BB962C8B-B14F-4D97-AF65-F5344CB8AC3E}">
        <p14:creationId xmlns:p14="http://schemas.microsoft.com/office/powerpoint/2010/main" val="2049541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D1C8D443-1A93-4A41-BE88-1D2FB7EA6A3F}"/>
              </a:ext>
            </a:extLst>
          </p:cNvPr>
          <p:cNvSpPr txBox="1">
            <a:spLocks/>
          </p:cNvSpPr>
          <p:nvPr/>
        </p:nvSpPr>
        <p:spPr>
          <a:xfrm>
            <a:off x="-34933" y="833028"/>
            <a:ext cx="6130933" cy="1118994"/>
          </a:xfrm>
          <a:prstGeom prst="rect">
            <a:avLst/>
          </a:prstGeom>
        </p:spPr>
        <p:txBody>
          <a:bodyPr vert="horz" lIns="91440" tIns="45720" rIns="91440" bIns="45720" rtlCol="0">
            <a:normAutofit fontScale="70000" lnSpcReduction="20000"/>
          </a:bodyPr>
          <a:lstStyle>
            <a:lvl1pPr marL="0" indent="0" algn="l" defTabSz="457200" rtl="0" eaLnBrk="1" latinLnBrk="0" hangingPunct="1">
              <a:spcBef>
                <a:spcPct val="20000"/>
              </a:spcBef>
              <a:buSzPts val="2700"/>
              <a:buFont typeface="Arial"/>
              <a:buNone/>
              <a:defRPr sz="2400" b="0" i="0" kern="1200">
                <a:solidFill>
                  <a:srgbClr val="00366C"/>
                </a:solidFill>
                <a:latin typeface="Gill Sans"/>
                <a:ea typeface="+mn-ea"/>
                <a:cs typeface="Gill Sans"/>
              </a:defRPr>
            </a:lvl1pPr>
            <a:lvl2pPr marL="742950" indent="-285750" algn="l" defTabSz="457200" rtl="0" eaLnBrk="1" latinLnBrk="0" hangingPunct="1">
              <a:spcBef>
                <a:spcPct val="20000"/>
              </a:spcBef>
              <a:buFont typeface="Arial"/>
              <a:buChar char="–"/>
              <a:defRPr sz="2400" kern="1200">
                <a:solidFill>
                  <a:srgbClr val="3D5587"/>
                </a:solidFill>
                <a:latin typeface="Gill Sans" panose="020B0502020104020203" pitchFamily="34" charset="-79"/>
                <a:ea typeface="+mn-ea"/>
                <a:cs typeface="Gill Sans" panose="020B0502020104020203" pitchFamily="34" charset="-79"/>
              </a:defRPr>
            </a:lvl2pPr>
            <a:lvl3pPr marL="1143000" indent="-228600" algn="l" defTabSz="457200" rtl="0" eaLnBrk="1" latinLnBrk="0" hangingPunct="1">
              <a:spcBef>
                <a:spcPct val="20000"/>
              </a:spcBef>
              <a:buFont typeface="Arial"/>
              <a:buChar char="•"/>
              <a:defRPr sz="2000" kern="1200">
                <a:solidFill>
                  <a:srgbClr val="3D5587"/>
                </a:solidFill>
                <a:latin typeface="Gill Sans" panose="020B0502020104020203" pitchFamily="34" charset="-79"/>
                <a:ea typeface="+mn-ea"/>
                <a:cs typeface="Gill Sans" panose="020B0502020104020203" pitchFamily="34" charset="-79"/>
              </a:defRPr>
            </a:lvl3pPr>
            <a:lvl4pPr marL="1600200" indent="-228600" algn="l" defTabSz="457200" rtl="0" eaLnBrk="1" latinLnBrk="0" hangingPunct="1">
              <a:spcBef>
                <a:spcPct val="20000"/>
              </a:spcBef>
              <a:buFont typeface="Arial"/>
              <a:buChar char="•"/>
              <a:defRPr sz="1800" kern="1200">
                <a:solidFill>
                  <a:srgbClr val="3D5587"/>
                </a:solidFill>
                <a:latin typeface="Gill Sans" panose="020B0502020104020203" pitchFamily="34" charset="-79"/>
                <a:ea typeface="+mn-ea"/>
                <a:cs typeface="Gill Sans" panose="020B0502020104020203" pitchFamily="34" charset="-79"/>
              </a:defRPr>
            </a:lvl4pPr>
            <a:lvl5pPr marL="2057400" indent="-228600" algn="l" defTabSz="457200" rtl="0" eaLnBrk="1" latinLnBrk="0" hangingPunct="1">
              <a:spcBef>
                <a:spcPct val="20000"/>
              </a:spcBef>
              <a:buFont typeface="Arial"/>
              <a:buChar char="•"/>
              <a:defRPr sz="1600" kern="1200">
                <a:solidFill>
                  <a:srgbClr val="3D5587"/>
                </a:solidFill>
                <a:latin typeface="Gill Sans" panose="020B0502020104020203" pitchFamily="34" charset="-79"/>
                <a:ea typeface="+mn-ea"/>
                <a:cs typeface="Gill Sans" panose="020B0502020104020203" pitchFamily="34" charset="-79"/>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Pts val="2700"/>
              <a:buFont typeface="Arial"/>
              <a:buNone/>
              <a:tabLst/>
              <a:defRPr/>
            </a:pPr>
            <a:r>
              <a:rPr kumimoji="0" lang="en-US" sz="2000" b="0" i="0" u="none" strike="noStrike" kern="1200" cap="none" spc="0" normalizeH="0" baseline="0" noProof="0" dirty="0">
                <a:ln>
                  <a:noFill/>
                </a:ln>
                <a:solidFill>
                  <a:srgbClr val="00366C"/>
                </a:solidFill>
                <a:effectLst/>
                <a:uLnTx/>
                <a:uFillTx/>
                <a:latin typeface="Gill Sans MT" panose="020B0502020104020203" pitchFamily="34" charset="0"/>
              </a:rPr>
              <a:t>STORM – System to Track, Organize, Report, and Map</a:t>
            </a:r>
          </a:p>
          <a:p>
            <a:pPr marL="457200" marR="0" lvl="1"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D5587"/>
                </a:solidFill>
                <a:effectLst/>
                <a:uLnTx/>
                <a:uFillTx/>
                <a:latin typeface="Gill Sans MT" panose="020B0502020104020203" pitchFamily="34" charset="0"/>
              </a:rPr>
              <a:t>STORM Mobile – crowd sourcing, light version of storm for public use  </a:t>
            </a:r>
            <a:r>
              <a:rPr kumimoji="0" lang="en-US" sz="2000" b="0" i="0" u="none" strike="noStrike" kern="1200" cap="none" spc="0" normalizeH="0" baseline="0" noProof="0" dirty="0">
                <a:ln>
                  <a:noFill/>
                </a:ln>
                <a:solidFill>
                  <a:srgbClr val="3D5587"/>
                </a:solidFill>
                <a:effectLst/>
                <a:uLnTx/>
                <a:uFillTx/>
                <a:latin typeface="Gill Sans MT" panose="020B0502020104020203" pitchFamily="34" charset="0"/>
                <a:hlinkClick r:id="rId3"/>
              </a:rPr>
              <a:t>http://gisapp1.norfolk.gov/stormmobile</a:t>
            </a:r>
            <a:endParaRPr kumimoji="0" lang="en-US" sz="2000" b="0" i="0" u="none" strike="noStrike" kern="1200" cap="none" spc="0" normalizeH="0" baseline="0" noProof="0" dirty="0">
              <a:ln>
                <a:noFill/>
              </a:ln>
              <a:solidFill>
                <a:srgbClr val="3D5587"/>
              </a:solidFill>
              <a:effectLst/>
              <a:uLnTx/>
              <a:uFillTx/>
              <a:latin typeface="Gill Sans MT" panose="020B0502020104020203" pitchFamily="34" charset="0"/>
            </a:endParaRPr>
          </a:p>
          <a:p>
            <a:pPr marL="457200" marR="0" lvl="1"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D5587"/>
                </a:solidFill>
                <a:effectLst/>
                <a:uLnTx/>
                <a:uFillTx/>
                <a:latin typeface="Gill Sans MT" panose="020B0502020104020203" pitchFamily="34" charset="0"/>
              </a:rPr>
              <a:t>STORM Map – Searchable online mapping application </a:t>
            </a:r>
            <a:r>
              <a:rPr kumimoji="0" lang="en-US" sz="2000" b="0" i="0" u="none" strike="noStrike" kern="1200" cap="none" spc="0" normalizeH="0" baseline="0" noProof="0" dirty="0">
                <a:ln>
                  <a:noFill/>
                </a:ln>
                <a:solidFill>
                  <a:srgbClr val="3D5587"/>
                </a:solidFill>
                <a:effectLst/>
                <a:uLnTx/>
                <a:uFillTx/>
                <a:latin typeface="Gill Sans MT" panose="020B0502020104020203" pitchFamily="34" charset="0"/>
                <a:hlinkClick r:id="rId4"/>
              </a:rPr>
              <a:t>http://gisapp1.norfolk.gov/stormmap</a:t>
            </a:r>
            <a:endParaRPr kumimoji="0" lang="en-US" sz="2000" b="0" i="0" u="none" strike="noStrike" kern="1200" cap="none" spc="0" normalizeH="0" baseline="0" noProof="0" dirty="0">
              <a:ln>
                <a:noFill/>
              </a:ln>
              <a:solidFill>
                <a:srgbClr val="3D5587"/>
              </a:solidFill>
              <a:effectLst/>
              <a:uLnTx/>
              <a:uFillTx/>
              <a:latin typeface="Gill Sans MT" panose="020B0502020104020203" pitchFamily="34" charset="0"/>
            </a:endParaRPr>
          </a:p>
          <a:p>
            <a:pPr marL="1085850" marR="0" lvl="1"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3D5587"/>
              </a:solidFill>
              <a:effectLst/>
              <a:uLnTx/>
              <a:uFillTx/>
              <a:ea typeface="+mn-ea"/>
              <a:cs typeface="Gill Sans" panose="020B0502020104020203" pitchFamily="34" charset="-79"/>
            </a:endParaRPr>
          </a:p>
          <a:p>
            <a:pPr marL="0" marR="0" lvl="0" indent="0" algn="l" defTabSz="457200" rtl="0" eaLnBrk="1" fontAlgn="auto" latinLnBrk="0" hangingPunct="1">
              <a:lnSpc>
                <a:spcPct val="100000"/>
              </a:lnSpc>
              <a:spcBef>
                <a:spcPct val="20000"/>
              </a:spcBef>
              <a:spcAft>
                <a:spcPts val="0"/>
              </a:spcAft>
              <a:buClrTx/>
              <a:buSzPts val="2700"/>
              <a:buFont typeface="Arial"/>
              <a:buNone/>
              <a:tabLst/>
              <a:defRPr/>
            </a:pPr>
            <a:endParaRPr kumimoji="0" lang="en-US" sz="2400" b="0" i="0" u="none" strike="noStrike" kern="1200" cap="none" spc="0" normalizeH="0" baseline="0" noProof="0" dirty="0">
              <a:ln>
                <a:noFill/>
              </a:ln>
              <a:solidFill>
                <a:srgbClr val="00366C"/>
              </a:solidFill>
              <a:effectLst/>
              <a:uLnTx/>
              <a:uFillTx/>
              <a:ea typeface="+mn-ea"/>
              <a:cs typeface="Gill Sans"/>
            </a:endParaRPr>
          </a:p>
        </p:txBody>
      </p:sp>
      <p:sp>
        <p:nvSpPr>
          <p:cNvPr id="5" name="Text Placeholder 3">
            <a:extLst>
              <a:ext uri="{FF2B5EF4-FFF2-40B4-BE49-F238E27FC236}">
                <a16:creationId xmlns:a16="http://schemas.microsoft.com/office/drawing/2014/main" id="{4EE9E2D7-6793-4A7E-B370-76D875BA9973}"/>
              </a:ext>
            </a:extLst>
          </p:cNvPr>
          <p:cNvSpPr txBox="1">
            <a:spLocks/>
          </p:cNvSpPr>
          <p:nvPr/>
        </p:nvSpPr>
        <p:spPr>
          <a:xfrm>
            <a:off x="8903894" y="932670"/>
            <a:ext cx="3045612" cy="1066932"/>
          </a:xfrm>
          <a:prstGeom prst="rect">
            <a:avLst/>
          </a:prstGeom>
        </p:spPr>
        <p:txBody>
          <a:bodyPr vert="horz" lIns="91440" tIns="45720" rIns="91440" bIns="45720" rtlCol="0">
            <a:normAutofit fontScale="92500" lnSpcReduction="20000"/>
          </a:bodyPr>
          <a:lstStyle>
            <a:lvl1pPr marL="0" indent="0" algn="l" defTabSz="457200" rtl="0" eaLnBrk="1" latinLnBrk="0" hangingPunct="1">
              <a:spcBef>
                <a:spcPct val="20000"/>
              </a:spcBef>
              <a:buSzPts val="2700"/>
              <a:buFont typeface="Arial"/>
              <a:buNone/>
              <a:defRPr sz="2400" b="0" i="0" kern="1200">
                <a:solidFill>
                  <a:srgbClr val="00366C"/>
                </a:solidFill>
                <a:latin typeface="Gill Sans"/>
                <a:ea typeface="+mn-ea"/>
                <a:cs typeface="Gill Sans"/>
              </a:defRPr>
            </a:lvl1pPr>
            <a:lvl2pPr marL="742950" indent="-285750" algn="l" defTabSz="457200" rtl="0" eaLnBrk="1" latinLnBrk="0" hangingPunct="1">
              <a:spcBef>
                <a:spcPct val="20000"/>
              </a:spcBef>
              <a:buFont typeface="Arial"/>
              <a:buChar char="–"/>
              <a:defRPr sz="2400" kern="1200">
                <a:solidFill>
                  <a:srgbClr val="3D5587"/>
                </a:solidFill>
                <a:latin typeface="Gill Sans" panose="020B0502020104020203" pitchFamily="34" charset="-79"/>
                <a:ea typeface="+mn-ea"/>
                <a:cs typeface="Gill Sans" panose="020B0502020104020203" pitchFamily="34" charset="-79"/>
              </a:defRPr>
            </a:lvl2pPr>
            <a:lvl3pPr marL="1143000" indent="-228600" algn="l" defTabSz="457200" rtl="0" eaLnBrk="1" latinLnBrk="0" hangingPunct="1">
              <a:spcBef>
                <a:spcPct val="20000"/>
              </a:spcBef>
              <a:buFont typeface="Arial"/>
              <a:buChar char="•"/>
              <a:defRPr sz="2000" kern="1200">
                <a:solidFill>
                  <a:srgbClr val="3D5587"/>
                </a:solidFill>
                <a:latin typeface="Gill Sans" panose="020B0502020104020203" pitchFamily="34" charset="-79"/>
                <a:ea typeface="+mn-ea"/>
                <a:cs typeface="Gill Sans" panose="020B0502020104020203" pitchFamily="34" charset="-79"/>
              </a:defRPr>
            </a:lvl3pPr>
            <a:lvl4pPr marL="1600200" indent="-228600" algn="l" defTabSz="457200" rtl="0" eaLnBrk="1" latinLnBrk="0" hangingPunct="1">
              <a:spcBef>
                <a:spcPct val="20000"/>
              </a:spcBef>
              <a:buFont typeface="Arial"/>
              <a:buChar char="•"/>
              <a:defRPr sz="1800" kern="1200">
                <a:solidFill>
                  <a:srgbClr val="3D5587"/>
                </a:solidFill>
                <a:latin typeface="Gill Sans" panose="020B0502020104020203" pitchFamily="34" charset="-79"/>
                <a:ea typeface="+mn-ea"/>
                <a:cs typeface="Gill Sans" panose="020B0502020104020203" pitchFamily="34" charset="-79"/>
              </a:defRPr>
            </a:lvl4pPr>
            <a:lvl5pPr marL="2057400" indent="-228600" algn="l" defTabSz="457200" rtl="0" eaLnBrk="1" latinLnBrk="0" hangingPunct="1">
              <a:spcBef>
                <a:spcPct val="20000"/>
              </a:spcBef>
              <a:buFont typeface="Arial"/>
              <a:buChar char="•"/>
              <a:defRPr sz="1600" kern="1200">
                <a:solidFill>
                  <a:srgbClr val="3D5587"/>
                </a:solidFill>
                <a:latin typeface="Gill Sans" panose="020B0502020104020203" pitchFamily="34" charset="-79"/>
                <a:ea typeface="+mn-ea"/>
                <a:cs typeface="Gill Sans" panose="020B0502020104020203" pitchFamily="34" charset="-79"/>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Pts val="2700"/>
              <a:buFont typeface="Arial"/>
              <a:buNone/>
              <a:tabLst/>
              <a:defRPr/>
            </a:pPr>
            <a:r>
              <a:rPr kumimoji="0" lang="en-US" sz="1600" b="0" i="0" u="none" strike="noStrike" kern="1200" cap="none" spc="0" normalizeH="0" baseline="0" noProof="0" dirty="0">
                <a:ln>
                  <a:noFill/>
                </a:ln>
                <a:solidFill>
                  <a:srgbClr val="00366C"/>
                </a:solidFill>
                <a:effectLst/>
                <a:uLnTx/>
                <a:uFillTx/>
                <a:latin typeface="Gill Sans MT" panose="020B0502020104020203" pitchFamily="34" charset="0"/>
              </a:rPr>
              <a:t>TITAN – Tidal Inundation Tracking Application for Norfolk </a:t>
            </a:r>
          </a:p>
          <a:p>
            <a:pPr marL="0" marR="0" lvl="0" indent="0" algn="l" defTabSz="457200" rtl="0" eaLnBrk="1" fontAlgn="auto" latinLnBrk="0" hangingPunct="1">
              <a:lnSpc>
                <a:spcPct val="100000"/>
              </a:lnSpc>
              <a:spcBef>
                <a:spcPct val="20000"/>
              </a:spcBef>
              <a:spcAft>
                <a:spcPts val="0"/>
              </a:spcAft>
              <a:buClrTx/>
              <a:buSzPts val="2700"/>
              <a:buFont typeface="Arial"/>
              <a:buNone/>
              <a:tabLst/>
              <a:defRPr/>
            </a:pPr>
            <a:r>
              <a:rPr kumimoji="0" lang="en-US" sz="1600" b="0" i="0" u="none" strike="noStrike" kern="1200" cap="none" spc="0" normalizeH="0" baseline="0" noProof="0" dirty="0">
                <a:ln>
                  <a:noFill/>
                </a:ln>
                <a:solidFill>
                  <a:srgbClr val="00366C"/>
                </a:solidFill>
                <a:effectLst/>
                <a:uLnTx/>
                <a:uFillTx/>
                <a:latin typeface="Gill Sans MT" panose="020B0502020104020203" pitchFamily="34" charset="0"/>
                <a:hlinkClick r:id="rId5"/>
              </a:rPr>
              <a:t>https://orf.maps.arcgis.com/apps/dashboards/1fd204f3515e40428e77eea7c659a0e1</a:t>
            </a:r>
            <a:endParaRPr kumimoji="0" lang="en-US" sz="1600" b="0" i="0" u="none" strike="noStrike" kern="1200" cap="none" spc="0" normalizeH="0" baseline="0" noProof="0" dirty="0">
              <a:ln>
                <a:noFill/>
              </a:ln>
              <a:solidFill>
                <a:srgbClr val="00366C"/>
              </a:solidFill>
              <a:effectLst/>
              <a:uLnTx/>
              <a:uFillTx/>
              <a:latin typeface="Gill Sans MT" panose="020B0502020104020203" pitchFamily="34" charset="0"/>
            </a:endParaRPr>
          </a:p>
          <a:p>
            <a:pPr marL="0" marR="0" lvl="0" indent="0" algn="l" defTabSz="457200" rtl="0" eaLnBrk="1" fontAlgn="auto" latinLnBrk="0" hangingPunct="1">
              <a:lnSpc>
                <a:spcPct val="100000"/>
              </a:lnSpc>
              <a:spcBef>
                <a:spcPct val="20000"/>
              </a:spcBef>
              <a:spcAft>
                <a:spcPts val="0"/>
              </a:spcAft>
              <a:buClrTx/>
              <a:buSzPts val="2700"/>
              <a:buFont typeface="Arial"/>
              <a:buNone/>
              <a:tabLst/>
              <a:defRPr/>
            </a:pPr>
            <a:endParaRPr kumimoji="0" lang="en-US" sz="2000" b="0" i="0" u="none" strike="noStrike" kern="1200" cap="none" spc="0" normalizeH="0" baseline="0" noProof="0" dirty="0">
              <a:ln>
                <a:noFill/>
              </a:ln>
              <a:solidFill>
                <a:srgbClr val="00366C"/>
              </a:solidFill>
              <a:effectLst/>
              <a:uLnTx/>
              <a:uFillTx/>
              <a:ea typeface="+mn-ea"/>
              <a:cs typeface="Gill Sans"/>
            </a:endParaRPr>
          </a:p>
          <a:p>
            <a:pPr marL="1085850" marR="0" lvl="1"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3D5587"/>
              </a:solidFill>
              <a:effectLst/>
              <a:uLnTx/>
              <a:uFillTx/>
              <a:ea typeface="+mn-ea"/>
              <a:cs typeface="Gill Sans" panose="020B0502020104020203" pitchFamily="34" charset="-79"/>
            </a:endParaRPr>
          </a:p>
          <a:p>
            <a:pPr marL="0" marR="0" lvl="0" indent="0" algn="l" defTabSz="457200" rtl="0" eaLnBrk="1" fontAlgn="auto" latinLnBrk="0" hangingPunct="1">
              <a:lnSpc>
                <a:spcPct val="100000"/>
              </a:lnSpc>
              <a:spcBef>
                <a:spcPct val="20000"/>
              </a:spcBef>
              <a:spcAft>
                <a:spcPts val="0"/>
              </a:spcAft>
              <a:buClrTx/>
              <a:buSzPts val="2700"/>
              <a:buFont typeface="Arial"/>
              <a:buNone/>
              <a:tabLst/>
              <a:defRPr/>
            </a:pPr>
            <a:endParaRPr kumimoji="0" lang="en-US" sz="2400" b="0" i="0" u="none" strike="noStrike" kern="1200" cap="none" spc="0" normalizeH="0" baseline="0" noProof="0" dirty="0">
              <a:ln>
                <a:noFill/>
              </a:ln>
              <a:solidFill>
                <a:srgbClr val="00366C"/>
              </a:solidFill>
              <a:effectLst/>
              <a:uLnTx/>
              <a:uFillTx/>
              <a:ea typeface="+mn-ea"/>
              <a:cs typeface="Gill Sans"/>
            </a:endParaRPr>
          </a:p>
        </p:txBody>
      </p:sp>
      <p:pic>
        <p:nvPicPr>
          <p:cNvPr id="7" name="Picture 6">
            <a:extLst>
              <a:ext uri="{FF2B5EF4-FFF2-40B4-BE49-F238E27FC236}">
                <a16:creationId xmlns:a16="http://schemas.microsoft.com/office/drawing/2014/main" id="{D198AB37-EC94-4593-AA66-11CA2127D3E4}"/>
              </a:ext>
            </a:extLst>
          </p:cNvPr>
          <p:cNvPicPr>
            <a:picLocks noChangeAspect="1"/>
          </p:cNvPicPr>
          <p:nvPr/>
        </p:nvPicPr>
        <p:blipFill>
          <a:blip r:embed="rId6"/>
          <a:stretch>
            <a:fillRect/>
          </a:stretch>
        </p:blipFill>
        <p:spPr>
          <a:xfrm>
            <a:off x="0" y="2036160"/>
            <a:ext cx="3681932" cy="2783726"/>
          </a:xfrm>
          <a:prstGeom prst="rect">
            <a:avLst/>
          </a:prstGeom>
        </p:spPr>
      </p:pic>
      <p:pic>
        <p:nvPicPr>
          <p:cNvPr id="8" name="Picture 7">
            <a:extLst>
              <a:ext uri="{FF2B5EF4-FFF2-40B4-BE49-F238E27FC236}">
                <a16:creationId xmlns:a16="http://schemas.microsoft.com/office/drawing/2014/main" id="{937CDF13-B403-4693-AFB4-8B211DEB7D8F}"/>
              </a:ext>
            </a:extLst>
          </p:cNvPr>
          <p:cNvPicPr>
            <a:picLocks noChangeAspect="1"/>
          </p:cNvPicPr>
          <p:nvPr/>
        </p:nvPicPr>
        <p:blipFill rotWithShape="1">
          <a:blip r:embed="rId7">
            <a:extLst>
              <a:ext uri="{28A0092B-C50C-407E-A947-70E740481C1C}">
                <a14:useLocalDpi xmlns:a14="http://schemas.microsoft.com/office/drawing/2010/main" val="0"/>
              </a:ext>
            </a:extLst>
          </a:blip>
          <a:srcRect t="8649" b="6547"/>
          <a:stretch/>
        </p:blipFill>
        <p:spPr>
          <a:xfrm>
            <a:off x="3390960" y="2036161"/>
            <a:ext cx="1777376" cy="2679645"/>
          </a:xfrm>
          <a:prstGeom prst="rect">
            <a:avLst/>
          </a:prstGeom>
        </p:spPr>
      </p:pic>
      <p:pic>
        <p:nvPicPr>
          <p:cNvPr id="9" name="Picture 8">
            <a:extLst>
              <a:ext uri="{FF2B5EF4-FFF2-40B4-BE49-F238E27FC236}">
                <a16:creationId xmlns:a16="http://schemas.microsoft.com/office/drawing/2014/main" id="{99DA62C0-9B3A-456C-A85C-ED4250652215}"/>
              </a:ext>
            </a:extLst>
          </p:cNvPr>
          <p:cNvPicPr>
            <a:picLocks noChangeAspect="1"/>
          </p:cNvPicPr>
          <p:nvPr/>
        </p:nvPicPr>
        <p:blipFill rotWithShape="1">
          <a:blip r:embed="rId8"/>
          <a:srcRect r="17334"/>
          <a:stretch/>
        </p:blipFill>
        <p:spPr>
          <a:xfrm>
            <a:off x="0" y="4045439"/>
            <a:ext cx="3820841" cy="2812561"/>
          </a:xfrm>
          <a:prstGeom prst="rect">
            <a:avLst/>
          </a:prstGeom>
        </p:spPr>
      </p:pic>
      <p:sp>
        <p:nvSpPr>
          <p:cNvPr id="11" name="Title 1">
            <a:extLst>
              <a:ext uri="{FF2B5EF4-FFF2-40B4-BE49-F238E27FC236}">
                <a16:creationId xmlns:a16="http://schemas.microsoft.com/office/drawing/2014/main" id="{19ADFD20-2762-4441-9B1D-CD89AA5B7F4E}"/>
              </a:ext>
            </a:extLst>
          </p:cNvPr>
          <p:cNvSpPr txBox="1">
            <a:spLocks/>
          </p:cNvSpPr>
          <p:nvPr/>
        </p:nvSpPr>
        <p:spPr>
          <a:xfrm>
            <a:off x="1981200" y="88072"/>
            <a:ext cx="8229600" cy="816162"/>
          </a:xfrm>
          <a:prstGeom prst="rect">
            <a:avLst/>
          </a:prstGeom>
        </p:spPr>
        <p:txBody>
          <a:bodyPr vert="horz" lIns="91440" tIns="45720" rIns="91440" bIns="45720" rtlCol="0" anchor="ctr">
            <a:noAutofit/>
          </a:bodyPr>
          <a:lstStyle>
            <a:lvl1pPr algn="ctr" defTabSz="457200" rtl="0" eaLnBrk="1" latinLnBrk="0" hangingPunct="1">
              <a:lnSpc>
                <a:spcPct val="90000"/>
              </a:lnSpc>
              <a:spcBef>
                <a:spcPct val="0"/>
              </a:spcBef>
              <a:buNone/>
              <a:defRPr sz="2400" b="1" i="0" kern="1200" baseline="0">
                <a:solidFill>
                  <a:srgbClr val="00366C"/>
                </a:solidFill>
                <a:latin typeface="Gill Sans"/>
                <a:ea typeface="+mj-ea"/>
                <a:cs typeface="Gill Sans"/>
              </a:defRPr>
            </a:lvl1pPr>
          </a:lstStyle>
          <a:p>
            <a:pPr marR="0" lvl="0" indent="0" defTabSz="914400" fontAlgn="auto">
              <a:lnSpc>
                <a:spcPct val="90000"/>
              </a:lnSpc>
              <a:spcBef>
                <a:spcPct val="0"/>
              </a:spcBef>
              <a:spcAft>
                <a:spcPts val="0"/>
              </a:spcAft>
              <a:buClrTx/>
              <a:buSzTx/>
              <a:buFontTx/>
              <a:buNone/>
              <a:tabLst/>
              <a:defRPr/>
            </a:pPr>
            <a:r>
              <a:rPr lang="en-US" sz="3600" spc="-70" dirty="0">
                <a:solidFill>
                  <a:srgbClr val="002060"/>
                </a:solidFill>
                <a:latin typeface="Gill Sans MT" panose="020B0502020104020203" pitchFamily="34" charset="0"/>
                <a:cs typeface="Arial" panose="020B0604020202020204" pitchFamily="34" charset="0"/>
              </a:rPr>
              <a:t>Existing Web Applications</a:t>
            </a:r>
          </a:p>
        </p:txBody>
      </p:sp>
      <p:pic>
        <p:nvPicPr>
          <p:cNvPr id="10" name="Picture 9">
            <a:extLst>
              <a:ext uri="{FF2B5EF4-FFF2-40B4-BE49-F238E27FC236}">
                <a16:creationId xmlns:a16="http://schemas.microsoft.com/office/drawing/2014/main" id="{CE200189-8595-4E5F-82DA-2A3B7877A2DD}"/>
              </a:ext>
            </a:extLst>
          </p:cNvPr>
          <p:cNvPicPr>
            <a:picLocks noChangeAspect="1"/>
          </p:cNvPicPr>
          <p:nvPr/>
        </p:nvPicPr>
        <p:blipFill>
          <a:blip r:embed="rId9"/>
          <a:stretch>
            <a:fillRect/>
          </a:stretch>
        </p:blipFill>
        <p:spPr>
          <a:xfrm>
            <a:off x="5168336" y="2028038"/>
            <a:ext cx="7023664" cy="4829962"/>
          </a:xfrm>
          <a:prstGeom prst="rect">
            <a:avLst/>
          </a:prstGeom>
        </p:spPr>
      </p:pic>
      <p:pic>
        <p:nvPicPr>
          <p:cNvPr id="6" name="Picture 5">
            <a:extLst>
              <a:ext uri="{FF2B5EF4-FFF2-40B4-BE49-F238E27FC236}">
                <a16:creationId xmlns:a16="http://schemas.microsoft.com/office/drawing/2014/main" id="{C1EDB9E3-DF95-472D-8150-18166779340D}"/>
              </a:ext>
            </a:extLst>
          </p:cNvPr>
          <p:cNvPicPr>
            <a:picLocks noChangeAspect="1"/>
          </p:cNvPicPr>
          <p:nvPr/>
        </p:nvPicPr>
        <p:blipFill>
          <a:blip r:embed="rId10"/>
          <a:stretch>
            <a:fillRect/>
          </a:stretch>
        </p:blipFill>
        <p:spPr>
          <a:xfrm>
            <a:off x="7800771" y="904234"/>
            <a:ext cx="1103123" cy="1046638"/>
          </a:xfrm>
          <a:prstGeom prst="rect">
            <a:avLst/>
          </a:prstGeom>
        </p:spPr>
      </p:pic>
    </p:spTree>
    <p:extLst>
      <p:ext uri="{BB962C8B-B14F-4D97-AF65-F5344CB8AC3E}">
        <p14:creationId xmlns:p14="http://schemas.microsoft.com/office/powerpoint/2010/main" val="3074035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D9519-1007-4DD2-A177-F8ED955DF244}"/>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6B167408-38E4-4CE7-B033-768F689C3AA5}"/>
              </a:ext>
            </a:extLst>
          </p:cNvPr>
          <p:cNvSpPr>
            <a:spLocks noGrp="1"/>
          </p:cNvSpPr>
          <p:nvPr>
            <p:ph type="sldNum" sz="quarter" idx="10"/>
          </p:nvPr>
        </p:nvSpPr>
        <p:spPr/>
        <p:txBody>
          <a:bodyPr/>
          <a:lstStyle/>
          <a:p>
            <a:fld id="{337E350D-1880-4C4F-9964-E0F8FC16BEC3}" type="slidenum">
              <a:rPr lang="en-US" smtClean="0"/>
              <a:pPr/>
              <a:t>21</a:t>
            </a:fld>
            <a:endParaRPr lang="en-US" dirty="0"/>
          </a:p>
        </p:txBody>
      </p:sp>
      <p:sp>
        <p:nvSpPr>
          <p:cNvPr id="4" name="Text Placeholder 3">
            <a:extLst>
              <a:ext uri="{FF2B5EF4-FFF2-40B4-BE49-F238E27FC236}">
                <a16:creationId xmlns:a16="http://schemas.microsoft.com/office/drawing/2014/main" id="{48B8372E-2345-4D5F-8AAE-7FCE768196BB}"/>
              </a:ext>
            </a:extLst>
          </p:cNvPr>
          <p:cNvSpPr>
            <a:spLocks noGrp="1"/>
          </p:cNvSpPr>
          <p:nvPr>
            <p:ph type="body" sz="quarter" idx="11"/>
          </p:nvPr>
        </p:nvSpPr>
        <p:spPr/>
        <p:txBody>
          <a:bodyPr/>
          <a:lstStyle/>
          <a:p>
            <a:endParaRPr lang="en-US" dirty="0"/>
          </a:p>
        </p:txBody>
      </p:sp>
      <p:pic>
        <p:nvPicPr>
          <p:cNvPr id="6" name="Picture 5">
            <a:extLst>
              <a:ext uri="{FF2B5EF4-FFF2-40B4-BE49-F238E27FC236}">
                <a16:creationId xmlns:a16="http://schemas.microsoft.com/office/drawing/2014/main" id="{7EC0C41D-798F-4706-9563-82AE47BC224B}"/>
              </a:ext>
            </a:extLst>
          </p:cNvPr>
          <p:cNvPicPr>
            <a:picLocks noChangeAspect="1"/>
          </p:cNvPicPr>
          <p:nvPr/>
        </p:nvPicPr>
        <p:blipFill>
          <a:blip r:embed="rId2"/>
          <a:stretch>
            <a:fillRect/>
          </a:stretch>
        </p:blipFill>
        <p:spPr>
          <a:xfrm>
            <a:off x="0" y="771028"/>
            <a:ext cx="12192000" cy="5315943"/>
          </a:xfrm>
          <a:prstGeom prst="rect">
            <a:avLst/>
          </a:prstGeom>
        </p:spPr>
      </p:pic>
      <p:sp>
        <p:nvSpPr>
          <p:cNvPr id="7" name="Title 1">
            <a:extLst>
              <a:ext uri="{FF2B5EF4-FFF2-40B4-BE49-F238E27FC236}">
                <a16:creationId xmlns:a16="http://schemas.microsoft.com/office/drawing/2014/main" id="{06ABA285-ADE4-4679-809F-D00266278FAE}"/>
              </a:ext>
            </a:extLst>
          </p:cNvPr>
          <p:cNvSpPr txBox="1">
            <a:spLocks/>
          </p:cNvSpPr>
          <p:nvPr/>
        </p:nvSpPr>
        <p:spPr>
          <a:xfrm>
            <a:off x="1181427" y="142398"/>
            <a:ext cx="9596760" cy="631596"/>
          </a:xfrm>
          <a:prstGeom prst="rect">
            <a:avLst/>
          </a:prstGeom>
        </p:spPr>
        <p:txBody>
          <a:bodyPr/>
          <a:lstStyle>
            <a:lvl1pPr algn="ctr" defTabSz="457200" rtl="0" eaLnBrk="1" latinLnBrk="0" hangingPunct="1">
              <a:lnSpc>
                <a:spcPct val="90000"/>
              </a:lnSpc>
              <a:spcBef>
                <a:spcPct val="0"/>
              </a:spcBef>
              <a:buNone/>
              <a:defRPr sz="2400" b="1" i="0" kern="1200" baseline="0">
                <a:solidFill>
                  <a:srgbClr val="00366C"/>
                </a:solidFill>
                <a:latin typeface="Gill Sans"/>
                <a:ea typeface="+mj-ea"/>
                <a:cs typeface="Gill Sans"/>
              </a:defRPr>
            </a:lvl1pPr>
          </a:lstStyle>
          <a:p>
            <a:r>
              <a:rPr lang="en-US" sz="3600" dirty="0">
                <a:latin typeface="Gill Sans MT" panose="020B0502020104020203" pitchFamily="34" charset="0"/>
              </a:rPr>
              <a:t>Open Data – Tide Gauges</a:t>
            </a:r>
          </a:p>
        </p:txBody>
      </p:sp>
    </p:spTree>
    <p:extLst>
      <p:ext uri="{BB962C8B-B14F-4D97-AF65-F5344CB8AC3E}">
        <p14:creationId xmlns:p14="http://schemas.microsoft.com/office/powerpoint/2010/main" val="3742574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23DE3-D068-4462-AE1F-257EE83200A2}"/>
              </a:ext>
            </a:extLst>
          </p:cNvPr>
          <p:cNvSpPr>
            <a:spLocks noGrp="1"/>
          </p:cNvSpPr>
          <p:nvPr>
            <p:ph type="title"/>
          </p:nvPr>
        </p:nvSpPr>
        <p:spPr>
          <a:xfrm>
            <a:off x="838200" y="-4140"/>
            <a:ext cx="10515600" cy="1325563"/>
          </a:xfrm>
        </p:spPr>
        <p:txBody>
          <a:bodyPr/>
          <a:lstStyle/>
          <a:p>
            <a:r>
              <a:rPr lang="en-US" sz="3600" b="1" spc="-70" dirty="0">
                <a:solidFill>
                  <a:srgbClr val="002060"/>
                </a:solidFill>
                <a:latin typeface="Gill Sans MT" panose="020B0502020104020203" pitchFamily="34" charset="0"/>
                <a:cs typeface="Arial" panose="020B0604020202020204" pitchFamily="34" charset="0"/>
              </a:rPr>
              <a:t>Smart Cities – Resiliency Efforts</a:t>
            </a:r>
          </a:p>
        </p:txBody>
      </p:sp>
      <p:sp>
        <p:nvSpPr>
          <p:cNvPr id="3" name="Content Placeholder 2">
            <a:extLst>
              <a:ext uri="{FF2B5EF4-FFF2-40B4-BE49-F238E27FC236}">
                <a16:creationId xmlns:a16="http://schemas.microsoft.com/office/drawing/2014/main" id="{A94E687B-058F-40B2-8183-CD9C28FC3022}"/>
              </a:ext>
            </a:extLst>
          </p:cNvPr>
          <p:cNvSpPr>
            <a:spLocks noGrp="1"/>
          </p:cNvSpPr>
          <p:nvPr>
            <p:ph idx="1"/>
          </p:nvPr>
        </p:nvSpPr>
        <p:spPr>
          <a:xfrm>
            <a:off x="333997" y="1321423"/>
            <a:ext cx="8203251" cy="4677725"/>
          </a:xfrm>
        </p:spPr>
        <p:txBody>
          <a:bodyPr/>
          <a:lstStyle/>
          <a:p>
            <a:r>
              <a:rPr lang="en-US" dirty="0"/>
              <a:t>RISE Wireless Communications Evaluation Program</a:t>
            </a:r>
          </a:p>
          <a:p>
            <a:pPr lvl="1"/>
            <a:r>
              <a:rPr lang="en-US" sz="2000" dirty="0"/>
              <a:t>Vendors invited to install wireless gateways and sensors</a:t>
            </a:r>
          </a:p>
          <a:p>
            <a:pPr lvl="1"/>
            <a:r>
              <a:rPr lang="en-US" sz="2000" dirty="0"/>
              <a:t>RISE’s evaluation team will document the performance</a:t>
            </a:r>
          </a:p>
          <a:p>
            <a:r>
              <a:rPr lang="en-US" dirty="0"/>
              <a:t>Dept. Homeland Security – Flood Sensor Collaborator </a:t>
            </a:r>
          </a:p>
          <a:p>
            <a:pPr lvl="1"/>
            <a:r>
              <a:rPr lang="en-US" sz="2000" dirty="0"/>
              <a:t>3 Performers with 11 sensors each</a:t>
            </a:r>
          </a:p>
          <a:p>
            <a:pPr lvl="1"/>
            <a:r>
              <a:rPr lang="en-US" sz="2000" dirty="0"/>
              <a:t>Alpha sensor evaluation ended March 2019 – Beta sensors on the way</a:t>
            </a:r>
          </a:p>
          <a:p>
            <a:r>
              <a:rPr lang="en-US" dirty="0"/>
              <a:t>StormSense Project – VIMS (CCRFR)</a:t>
            </a:r>
          </a:p>
          <a:p>
            <a:pPr lvl="1"/>
            <a:r>
              <a:rPr lang="en-US" sz="2000" dirty="0"/>
              <a:t>Installed 33 Sensors in the HR Region for better tidal prediction and street-level flood forecasting</a:t>
            </a:r>
          </a:p>
          <a:p>
            <a:r>
              <a:rPr lang="en-US" dirty="0" err="1"/>
              <a:t>dMIST</a:t>
            </a:r>
            <a:r>
              <a:rPr lang="en-US" dirty="0"/>
              <a:t> Project  – University of Virginia</a:t>
            </a:r>
          </a:p>
          <a:p>
            <a:pPr lvl="1"/>
            <a:r>
              <a:rPr lang="en-US" sz="2000" dirty="0"/>
              <a:t>Smart Cities Approach to Sense, Predict, and Control Stormwater and Traffic Systems (NSF-CRISP)</a:t>
            </a:r>
          </a:p>
          <a:p>
            <a:endParaRPr lang="en-US" dirty="0"/>
          </a:p>
        </p:txBody>
      </p:sp>
      <p:pic>
        <p:nvPicPr>
          <p:cNvPr id="5" name="Picture 4">
            <a:extLst>
              <a:ext uri="{FF2B5EF4-FFF2-40B4-BE49-F238E27FC236}">
                <a16:creationId xmlns:a16="http://schemas.microsoft.com/office/drawing/2014/main" id="{CF17CA41-6D11-4913-A013-442554A13960}"/>
              </a:ext>
            </a:extLst>
          </p:cNvPr>
          <p:cNvPicPr>
            <a:picLocks noChangeAspect="1"/>
          </p:cNvPicPr>
          <p:nvPr/>
        </p:nvPicPr>
        <p:blipFill rotWithShape="1">
          <a:blip r:embed="rId2"/>
          <a:srcRect l="50052" t="9540" r="1319"/>
          <a:stretch/>
        </p:blipFill>
        <p:spPr>
          <a:xfrm>
            <a:off x="8167025" y="3774102"/>
            <a:ext cx="3894285" cy="1098151"/>
          </a:xfrm>
          <a:prstGeom prst="rect">
            <a:avLst/>
          </a:prstGeom>
          <a:effectLst>
            <a:glow rad="25400">
              <a:schemeClr val="tx1">
                <a:alpha val="32000"/>
              </a:schemeClr>
            </a:glow>
          </a:effectLst>
        </p:spPr>
      </p:pic>
      <p:pic>
        <p:nvPicPr>
          <p:cNvPr id="6" name="Picture 5">
            <a:extLst>
              <a:ext uri="{FF2B5EF4-FFF2-40B4-BE49-F238E27FC236}">
                <a16:creationId xmlns:a16="http://schemas.microsoft.com/office/drawing/2014/main" id="{A1A02BF6-2623-48F1-9286-014A160305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42348" y="5259876"/>
            <a:ext cx="3009744" cy="565080"/>
          </a:xfrm>
          <a:prstGeom prst="rect">
            <a:avLst/>
          </a:prstGeom>
        </p:spPr>
      </p:pic>
      <p:pic>
        <p:nvPicPr>
          <p:cNvPr id="8" name="Picture 7">
            <a:extLst>
              <a:ext uri="{FF2B5EF4-FFF2-40B4-BE49-F238E27FC236}">
                <a16:creationId xmlns:a16="http://schemas.microsoft.com/office/drawing/2014/main" id="{91E4F6B7-1B0F-4381-B0E6-7DD483905989}"/>
              </a:ext>
            </a:extLst>
          </p:cNvPr>
          <p:cNvPicPr>
            <a:picLocks noChangeAspect="1"/>
          </p:cNvPicPr>
          <p:nvPr/>
        </p:nvPicPr>
        <p:blipFill>
          <a:blip r:embed="rId4"/>
          <a:stretch>
            <a:fillRect/>
          </a:stretch>
        </p:blipFill>
        <p:spPr>
          <a:xfrm>
            <a:off x="8836351" y="2662562"/>
            <a:ext cx="2657030" cy="859627"/>
          </a:xfrm>
          <a:prstGeom prst="rect">
            <a:avLst/>
          </a:prstGeom>
        </p:spPr>
      </p:pic>
      <p:pic>
        <p:nvPicPr>
          <p:cNvPr id="9" name="Picture 8">
            <a:extLst>
              <a:ext uri="{FF2B5EF4-FFF2-40B4-BE49-F238E27FC236}">
                <a16:creationId xmlns:a16="http://schemas.microsoft.com/office/drawing/2014/main" id="{A2C00226-03BD-473F-AF89-0ED071AEC08E}"/>
              </a:ext>
            </a:extLst>
          </p:cNvPr>
          <p:cNvPicPr>
            <a:picLocks noChangeAspect="1"/>
          </p:cNvPicPr>
          <p:nvPr/>
        </p:nvPicPr>
        <p:blipFill>
          <a:blip r:embed="rId5"/>
          <a:stretch>
            <a:fillRect/>
          </a:stretch>
        </p:blipFill>
        <p:spPr>
          <a:xfrm>
            <a:off x="9119362" y="1490395"/>
            <a:ext cx="2255716" cy="707197"/>
          </a:xfrm>
          <a:prstGeom prst="rect">
            <a:avLst/>
          </a:prstGeom>
        </p:spPr>
      </p:pic>
    </p:spTree>
    <p:extLst>
      <p:ext uri="{BB962C8B-B14F-4D97-AF65-F5344CB8AC3E}">
        <p14:creationId xmlns:p14="http://schemas.microsoft.com/office/powerpoint/2010/main" val="39884851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55536" y="965836"/>
            <a:ext cx="5140962" cy="2937792"/>
          </a:xfrm>
          <a:prstGeom prst="rect">
            <a:avLst/>
          </a:prstGeom>
          <a:noFill/>
        </p:spPr>
        <p:txBody>
          <a:bodyPr wrap="square" lIns="0" tIns="0" rIns="0" bIns="0" rtlCol="0">
            <a:spAutoFit/>
          </a:bodyPr>
          <a:lstStyle/>
          <a:p>
            <a:pPr marL="285750" indent="-285750">
              <a:lnSpc>
                <a:spcPct val="125000"/>
              </a:lnSpc>
              <a:spcAft>
                <a:spcPts val="300"/>
              </a:spcAft>
              <a:buSzPct val="123000"/>
              <a:buFont typeface="Arial" panose="020B0604020202020204" pitchFamily="34" charset="0"/>
              <a:buChar char="•"/>
            </a:pPr>
            <a:r>
              <a:rPr lang="en-US" sz="1400" dirty="0">
                <a:solidFill>
                  <a:srgbClr val="00366C"/>
                </a:solidFill>
                <a:latin typeface="Gill Sans MT" panose="020B0502020104020203" pitchFamily="34" charset="0"/>
                <a:cs typeface="Gill Sans"/>
              </a:rPr>
              <a:t>Early warning for residents: </a:t>
            </a:r>
          </a:p>
          <a:p>
            <a:pPr lvl="1" indent="-285750">
              <a:lnSpc>
                <a:spcPct val="125000"/>
              </a:lnSpc>
              <a:spcAft>
                <a:spcPts val="300"/>
              </a:spcAft>
              <a:buSzPct val="123000"/>
              <a:buFont typeface="Arial" panose="020B0604020202020204" pitchFamily="34" charset="0"/>
              <a:buChar char="•"/>
            </a:pPr>
            <a:r>
              <a:rPr lang="en-US" sz="1400" dirty="0">
                <a:solidFill>
                  <a:srgbClr val="00366C"/>
                </a:solidFill>
                <a:latin typeface="Gill Sans MT" panose="020B0502020104020203" pitchFamily="34" charset="0"/>
                <a:cs typeface="Gill Sans"/>
              </a:rPr>
              <a:t>Text message, email, Alexa, Google Home, Facebook, Google+, Twitter </a:t>
            </a:r>
          </a:p>
          <a:p>
            <a:pPr marL="285750" indent="-285750">
              <a:lnSpc>
                <a:spcPct val="125000"/>
              </a:lnSpc>
              <a:spcAft>
                <a:spcPts val="300"/>
              </a:spcAft>
              <a:buSzPct val="123000"/>
              <a:buFont typeface="Arial" panose="020B0604020202020204" pitchFamily="34" charset="0"/>
              <a:buChar char="•"/>
            </a:pPr>
            <a:r>
              <a:rPr lang="en-US" sz="1400" dirty="0">
                <a:solidFill>
                  <a:srgbClr val="00366C"/>
                </a:solidFill>
                <a:latin typeface="Gill Sans MT" panose="020B0502020104020203" pitchFamily="34" charset="0"/>
                <a:cs typeface="Gill Sans"/>
              </a:rPr>
              <a:t>Updates to social mapping/traffic applications (Waze) </a:t>
            </a:r>
          </a:p>
          <a:p>
            <a:pPr marL="285750" indent="-285750">
              <a:lnSpc>
                <a:spcPct val="125000"/>
              </a:lnSpc>
              <a:spcAft>
                <a:spcPts val="300"/>
              </a:spcAft>
              <a:buSzPct val="123000"/>
              <a:buFont typeface="Arial" panose="020B0604020202020204" pitchFamily="34" charset="0"/>
              <a:buChar char="•"/>
            </a:pPr>
            <a:r>
              <a:rPr lang="en-US" sz="1400" dirty="0">
                <a:solidFill>
                  <a:srgbClr val="00366C"/>
                </a:solidFill>
                <a:latin typeface="Gill Sans MT" panose="020B0502020104020203" pitchFamily="34" charset="0"/>
                <a:cs typeface="Gill Sans"/>
              </a:rPr>
              <a:t>Targeted location-based notifications </a:t>
            </a:r>
          </a:p>
          <a:p>
            <a:pPr marL="285750" indent="-285750">
              <a:lnSpc>
                <a:spcPct val="125000"/>
              </a:lnSpc>
              <a:spcAft>
                <a:spcPts val="300"/>
              </a:spcAft>
              <a:buSzPct val="123000"/>
              <a:buFont typeface="Arial" panose="020B0604020202020204" pitchFamily="34" charset="0"/>
              <a:buChar char="•"/>
            </a:pPr>
            <a:r>
              <a:rPr lang="en-US" sz="1400" dirty="0">
                <a:solidFill>
                  <a:srgbClr val="00366C"/>
                </a:solidFill>
                <a:latin typeface="Gill Sans MT" panose="020B0502020104020203" pitchFamily="34" charset="0"/>
                <a:cs typeface="Gill Sans"/>
              </a:rPr>
              <a:t>Early warning to emergency services (EOC, fire, rescue, traffic center)</a:t>
            </a:r>
          </a:p>
          <a:p>
            <a:pPr marL="285750" indent="-285750">
              <a:lnSpc>
                <a:spcPct val="125000"/>
              </a:lnSpc>
              <a:spcAft>
                <a:spcPts val="300"/>
              </a:spcAft>
              <a:buSzPct val="123000"/>
              <a:buFont typeface="Arial" panose="020B0604020202020204" pitchFamily="34" charset="0"/>
              <a:buChar char="•"/>
            </a:pPr>
            <a:r>
              <a:rPr lang="en-US" sz="1400" dirty="0">
                <a:solidFill>
                  <a:srgbClr val="00366C"/>
                </a:solidFill>
                <a:latin typeface="Gill Sans MT" panose="020B0502020104020203" pitchFamily="34" charset="0"/>
                <a:cs typeface="Gill Sans"/>
              </a:rPr>
              <a:t>Redirect to avoid flooding </a:t>
            </a:r>
          </a:p>
          <a:p>
            <a:pPr marL="285750" indent="-285750">
              <a:lnSpc>
                <a:spcPct val="125000"/>
              </a:lnSpc>
              <a:spcAft>
                <a:spcPts val="300"/>
              </a:spcAft>
              <a:buSzPct val="123000"/>
              <a:buFont typeface="Arial" panose="020B0604020202020204" pitchFamily="34" charset="0"/>
              <a:buChar char="•"/>
            </a:pPr>
            <a:r>
              <a:rPr lang="en-US" sz="1400" dirty="0">
                <a:solidFill>
                  <a:srgbClr val="00366C"/>
                </a:solidFill>
                <a:latin typeface="Gill Sans MT" panose="020B0502020104020203" pitchFamily="34" charset="0"/>
                <a:cs typeface="Gill Sans"/>
              </a:rPr>
              <a:t>Data can support calibration of water level models. </a:t>
            </a:r>
          </a:p>
          <a:p>
            <a:pPr marL="285750" indent="-285750">
              <a:lnSpc>
                <a:spcPct val="125000"/>
              </a:lnSpc>
              <a:spcAft>
                <a:spcPts val="300"/>
              </a:spcAft>
              <a:buSzPct val="123000"/>
              <a:buFont typeface="Arial" panose="020B0604020202020204" pitchFamily="34" charset="0"/>
              <a:buChar char="•"/>
            </a:pPr>
            <a:r>
              <a:rPr lang="en-US" sz="1400" dirty="0">
                <a:solidFill>
                  <a:srgbClr val="00366C"/>
                </a:solidFill>
                <a:latin typeface="Gill Sans MT" panose="020B0502020104020203" pitchFamily="34" charset="0"/>
                <a:cs typeface="Gill Sans"/>
              </a:rPr>
              <a:t>Foundation for a predictive model. </a:t>
            </a:r>
          </a:p>
        </p:txBody>
      </p:sp>
      <p:pic>
        <p:nvPicPr>
          <p:cNvPr id="10" name="Picture 9"/>
          <p:cNvPicPr>
            <a:picLocks noChangeAspect="1"/>
          </p:cNvPicPr>
          <p:nvPr/>
        </p:nvPicPr>
        <p:blipFill rotWithShape="1">
          <a:blip r:embed="rId2"/>
          <a:srcRect l="13475"/>
          <a:stretch/>
        </p:blipFill>
        <p:spPr>
          <a:xfrm>
            <a:off x="5507001" y="2269920"/>
            <a:ext cx="6681844" cy="4592789"/>
          </a:xfrm>
          <a:prstGeom prst="rect">
            <a:avLst/>
          </a:prstGeom>
        </p:spPr>
      </p:pic>
      <p:cxnSp>
        <p:nvCxnSpPr>
          <p:cNvPr id="7" name="Straight Arrow Connector 6"/>
          <p:cNvCxnSpPr/>
          <p:nvPr/>
        </p:nvCxnSpPr>
        <p:spPr>
          <a:xfrm flipH="1">
            <a:off x="7852927" y="2694589"/>
            <a:ext cx="994996" cy="1292843"/>
          </a:xfrm>
          <a:prstGeom prst="straightConnector1">
            <a:avLst/>
          </a:prstGeom>
          <a:ln w="5080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rot="10800000" flipV="1">
            <a:off x="8723263" y="3289761"/>
            <a:ext cx="1942414" cy="1077218"/>
          </a:xfrm>
          <a:prstGeom prst="rect">
            <a:avLst/>
          </a:prstGeom>
          <a:noFill/>
        </p:spPr>
        <p:txBody>
          <a:bodyPr wrap="square" lIns="0" tIns="0" rIns="0" bIns="0" rtlCol="0">
            <a:spAutoFit/>
          </a:bodyPr>
          <a:lstStyle/>
          <a:p>
            <a:pPr>
              <a:lnSpc>
                <a:spcPct val="125000"/>
              </a:lnSpc>
              <a:spcAft>
                <a:spcPts val="300"/>
              </a:spcAft>
              <a:buSzPct val="123000"/>
            </a:pPr>
            <a:r>
              <a:rPr lang="en-US" sz="1400" dirty="0">
                <a:solidFill>
                  <a:schemeClr val="tx2">
                    <a:lumMod val="20000"/>
                    <a:lumOff val="80000"/>
                  </a:schemeClr>
                </a:solidFill>
                <a:latin typeface="Gill Sans"/>
                <a:cs typeface="Gill Sans"/>
              </a:rPr>
              <a:t>Waze alerts matching time and duration of street flood sensor.  (Hurricane Jose 2017)</a:t>
            </a:r>
          </a:p>
        </p:txBody>
      </p:sp>
      <p:pic>
        <p:nvPicPr>
          <p:cNvPr id="11" name="Picture 10"/>
          <p:cNvPicPr/>
          <p:nvPr/>
        </p:nvPicPr>
        <p:blipFill>
          <a:blip r:embed="rId3">
            <a:extLst>
              <a:ext uri="{28A0092B-C50C-407E-A947-70E740481C1C}">
                <a14:useLocalDpi xmlns:a14="http://schemas.microsoft.com/office/drawing/2010/main" val="0"/>
              </a:ext>
            </a:extLst>
          </a:blip>
          <a:srcRect/>
          <a:stretch>
            <a:fillRect/>
          </a:stretch>
        </p:blipFill>
        <p:spPr bwMode="auto">
          <a:xfrm>
            <a:off x="8723263" y="1091844"/>
            <a:ext cx="3355079" cy="1790765"/>
          </a:xfrm>
          <a:prstGeom prst="rect">
            <a:avLst/>
          </a:prstGeom>
          <a:noFill/>
          <a:ln w="25400">
            <a:solidFill>
              <a:schemeClr val="accent2"/>
            </a:solidFill>
          </a:ln>
        </p:spPr>
      </p:pic>
      <p:cxnSp>
        <p:nvCxnSpPr>
          <p:cNvPr id="9" name="Straight Connector 8">
            <a:extLst>
              <a:ext uri="{FF2B5EF4-FFF2-40B4-BE49-F238E27FC236}">
                <a16:creationId xmlns:a16="http://schemas.microsoft.com/office/drawing/2014/main" id="{DE2EF8F0-D41C-4A67-BB86-B3F285A8333A}"/>
              </a:ext>
            </a:extLst>
          </p:cNvPr>
          <p:cNvCxnSpPr/>
          <p:nvPr/>
        </p:nvCxnSpPr>
        <p:spPr>
          <a:xfrm>
            <a:off x="7820791" y="4036036"/>
            <a:ext cx="0" cy="915772"/>
          </a:xfrm>
          <a:prstGeom prst="line">
            <a:avLst/>
          </a:prstGeom>
          <a:ln w="28575">
            <a:solidFill>
              <a:srgbClr val="9E5ECE"/>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66DCC9A8-5D48-4EB5-BF9D-F6F02C09FFF3}"/>
              </a:ext>
            </a:extLst>
          </p:cNvPr>
          <p:cNvPicPr>
            <a:picLocks noChangeAspect="1"/>
          </p:cNvPicPr>
          <p:nvPr/>
        </p:nvPicPr>
        <p:blipFill>
          <a:blip r:embed="rId4"/>
          <a:stretch>
            <a:fillRect/>
          </a:stretch>
        </p:blipFill>
        <p:spPr>
          <a:xfrm>
            <a:off x="7123153" y="4951808"/>
            <a:ext cx="1395275" cy="1789236"/>
          </a:xfrm>
          <a:prstGeom prst="rect">
            <a:avLst/>
          </a:prstGeom>
          <a:ln w="31750">
            <a:solidFill>
              <a:srgbClr val="9E5ECE"/>
            </a:solidFill>
          </a:ln>
        </p:spPr>
      </p:pic>
      <p:sp>
        <p:nvSpPr>
          <p:cNvPr id="16" name="TextBox 15">
            <a:extLst>
              <a:ext uri="{FF2B5EF4-FFF2-40B4-BE49-F238E27FC236}">
                <a16:creationId xmlns:a16="http://schemas.microsoft.com/office/drawing/2014/main" id="{2DA919CF-AD93-42AF-99EC-A7D37DE7ED57}"/>
              </a:ext>
            </a:extLst>
          </p:cNvPr>
          <p:cNvSpPr txBox="1"/>
          <p:nvPr/>
        </p:nvSpPr>
        <p:spPr>
          <a:xfrm>
            <a:off x="60170" y="122438"/>
            <a:ext cx="12109528" cy="646331"/>
          </a:xfrm>
          <a:prstGeom prst="rect">
            <a:avLst/>
          </a:prstGeom>
          <a:noFill/>
        </p:spPr>
        <p:txBody>
          <a:bodyPr wrap="square" rtlCol="0">
            <a:spAutoFit/>
          </a:bodyPr>
          <a:lstStyle/>
          <a:p>
            <a:pPr algn="ctr"/>
            <a:r>
              <a:rPr lang="en-US" sz="3600" b="1" spc="-70" dirty="0">
                <a:solidFill>
                  <a:srgbClr val="002060"/>
                </a:solidFill>
                <a:latin typeface="Gill Sans MT" panose="020B0502020104020203" pitchFamily="34" charset="0"/>
                <a:ea typeface="+mj-ea"/>
                <a:cs typeface="Arial" panose="020B0604020202020204" pitchFamily="34" charset="0"/>
              </a:rPr>
              <a:t>Applying Smart Cities Solutions </a:t>
            </a:r>
          </a:p>
        </p:txBody>
      </p:sp>
      <p:pic>
        <p:nvPicPr>
          <p:cNvPr id="18" name="Picture 17">
            <a:extLst>
              <a:ext uri="{FF2B5EF4-FFF2-40B4-BE49-F238E27FC236}">
                <a16:creationId xmlns:a16="http://schemas.microsoft.com/office/drawing/2014/main" id="{0B428D14-DCA1-4C22-BD72-EB5E92AE485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 y="4100696"/>
            <a:ext cx="4604530" cy="2757304"/>
          </a:xfrm>
          <a:prstGeom prst="rect">
            <a:avLst/>
          </a:prstGeom>
          <a:noFill/>
          <a:ln>
            <a:noFill/>
          </a:ln>
        </p:spPr>
      </p:pic>
      <p:pic>
        <p:nvPicPr>
          <p:cNvPr id="13" name="Picture 12">
            <a:extLst>
              <a:ext uri="{FF2B5EF4-FFF2-40B4-BE49-F238E27FC236}">
                <a16:creationId xmlns:a16="http://schemas.microsoft.com/office/drawing/2014/main" id="{B32B0A7F-AB28-4C1A-9D81-58604879F62E}"/>
              </a:ext>
            </a:extLst>
          </p:cNvPr>
          <p:cNvPicPr>
            <a:picLocks noChangeAspect="1"/>
          </p:cNvPicPr>
          <p:nvPr/>
        </p:nvPicPr>
        <p:blipFill rotWithShape="1">
          <a:blip r:embed="rId6"/>
          <a:srcRect l="30014" t="41566" r="50085" b="9637"/>
          <a:stretch/>
        </p:blipFill>
        <p:spPr>
          <a:xfrm>
            <a:off x="3206338" y="4036036"/>
            <a:ext cx="2308684" cy="2821964"/>
          </a:xfrm>
          <a:prstGeom prst="rect">
            <a:avLst/>
          </a:prstGeom>
        </p:spPr>
      </p:pic>
    </p:spTree>
    <p:extLst>
      <p:ext uri="{BB962C8B-B14F-4D97-AF65-F5344CB8AC3E}">
        <p14:creationId xmlns:p14="http://schemas.microsoft.com/office/powerpoint/2010/main" val="684862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50CCDDD5-63D5-2A4C-A080-3EB0FD16DA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5108" y="-1"/>
            <a:ext cx="3606893" cy="686961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10;&#10;Description automatically generated">
            <a:extLst>
              <a:ext uri="{FF2B5EF4-FFF2-40B4-BE49-F238E27FC236}">
                <a16:creationId xmlns:a16="http://schemas.microsoft.com/office/drawing/2014/main" id="{72A57979-F92F-254B-890F-9B6A6F3B1C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91888" y="6429561"/>
            <a:ext cx="1500112" cy="428440"/>
          </a:xfrm>
          <a:prstGeom prst="rect">
            <a:avLst/>
          </a:prstGeom>
        </p:spPr>
      </p:pic>
      <p:pic>
        <p:nvPicPr>
          <p:cNvPr id="6" name="Picture 5" descr="Graphical user interface, application&#10;&#10;Description automatically generated">
            <a:extLst>
              <a:ext uri="{FF2B5EF4-FFF2-40B4-BE49-F238E27FC236}">
                <a16:creationId xmlns:a16="http://schemas.microsoft.com/office/drawing/2014/main" id="{14B84768-34BE-B644-BD62-3C450E07F2C8}"/>
              </a:ext>
            </a:extLst>
          </p:cNvPr>
          <p:cNvPicPr>
            <a:picLocks noChangeAspect="1"/>
          </p:cNvPicPr>
          <p:nvPr/>
        </p:nvPicPr>
        <p:blipFill rotWithShape="1">
          <a:blip r:embed="rId5"/>
          <a:srcRect l="10655" r="13912" b="9851"/>
          <a:stretch/>
        </p:blipFill>
        <p:spPr>
          <a:xfrm>
            <a:off x="1" y="-1"/>
            <a:ext cx="8475020" cy="6858001"/>
          </a:xfrm>
          <a:prstGeom prst="rect">
            <a:avLst/>
          </a:prstGeom>
        </p:spPr>
      </p:pic>
      <p:pic>
        <p:nvPicPr>
          <p:cNvPr id="7" name="Picture 6">
            <a:extLst>
              <a:ext uri="{FF2B5EF4-FFF2-40B4-BE49-F238E27FC236}">
                <a16:creationId xmlns:a16="http://schemas.microsoft.com/office/drawing/2014/main" id="{3D3BD392-1C13-2D5F-AB86-8E974701EB47}"/>
              </a:ext>
            </a:extLst>
          </p:cNvPr>
          <p:cNvPicPr>
            <a:picLocks noChangeAspect="1"/>
          </p:cNvPicPr>
          <p:nvPr/>
        </p:nvPicPr>
        <p:blipFill>
          <a:blip r:embed="rId6"/>
          <a:stretch>
            <a:fillRect/>
          </a:stretch>
        </p:blipFill>
        <p:spPr>
          <a:xfrm>
            <a:off x="8818905" y="6315347"/>
            <a:ext cx="1639187" cy="513907"/>
          </a:xfrm>
          <a:prstGeom prst="rect">
            <a:avLst/>
          </a:prstGeom>
        </p:spPr>
      </p:pic>
      <p:pic>
        <p:nvPicPr>
          <p:cNvPr id="8" name="Picture 7" descr="Map&#10;&#10;Description automatically generated">
            <a:extLst>
              <a:ext uri="{FF2B5EF4-FFF2-40B4-BE49-F238E27FC236}">
                <a16:creationId xmlns:a16="http://schemas.microsoft.com/office/drawing/2014/main" id="{C3298FC4-A6F4-F51C-DD28-7F02949F9B2A}"/>
              </a:ext>
            </a:extLst>
          </p:cNvPr>
          <p:cNvPicPr>
            <a:picLocks noChangeAspect="1"/>
          </p:cNvPicPr>
          <p:nvPr/>
        </p:nvPicPr>
        <p:blipFill rotWithShape="1">
          <a:blip r:embed="rId7">
            <a:extLst>
              <a:ext uri="{28A0092B-C50C-407E-A947-70E740481C1C}">
                <a14:useLocalDpi xmlns:a14="http://schemas.microsoft.com/office/drawing/2010/main" val="0"/>
              </a:ext>
            </a:extLst>
          </a:blip>
          <a:srcRect b="8924"/>
          <a:stretch/>
        </p:blipFill>
        <p:spPr>
          <a:xfrm>
            <a:off x="288758" y="40358"/>
            <a:ext cx="10914589" cy="6829255"/>
          </a:xfrm>
          <a:prstGeom prst="rect">
            <a:avLst/>
          </a:prstGeom>
        </p:spPr>
      </p:pic>
    </p:spTree>
    <p:extLst>
      <p:ext uri="{BB962C8B-B14F-4D97-AF65-F5344CB8AC3E}">
        <p14:creationId xmlns:p14="http://schemas.microsoft.com/office/powerpoint/2010/main" val="3025995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D39FE-39CF-2406-130A-C9FD80B4B90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AAA2338-182C-B1D5-F02A-73E74764358B}"/>
              </a:ext>
            </a:extLst>
          </p:cNvPr>
          <p:cNvSpPr>
            <a:spLocks noGrp="1"/>
          </p:cNvSpPr>
          <p:nvPr>
            <p:ph type="body" sz="quarter" idx="10"/>
          </p:nvPr>
        </p:nvSpPr>
        <p:spPr/>
        <p:txBody>
          <a:bodyPr/>
          <a:lstStyle/>
          <a:p>
            <a:endParaRPr lang="en-US"/>
          </a:p>
        </p:txBody>
      </p:sp>
      <p:pic>
        <p:nvPicPr>
          <p:cNvPr id="4" name="Picture 3" descr="A screenshot of a computer screen&#10;&#10;AI-generated content may be incorrect.">
            <a:extLst>
              <a:ext uri="{FF2B5EF4-FFF2-40B4-BE49-F238E27FC236}">
                <a16:creationId xmlns:a16="http://schemas.microsoft.com/office/drawing/2014/main" id="{D1F07415-0424-1AF3-457C-EFBB24C0B3D9}"/>
              </a:ext>
            </a:extLst>
          </p:cNvPr>
          <p:cNvPicPr>
            <a:picLocks noChangeAspect="1"/>
          </p:cNvPicPr>
          <p:nvPr/>
        </p:nvPicPr>
        <p:blipFill>
          <a:blip r:embed="rId3"/>
          <a:stretch>
            <a:fillRect/>
          </a:stretch>
        </p:blipFill>
        <p:spPr>
          <a:xfrm>
            <a:off x="0" y="0"/>
            <a:ext cx="12190645" cy="6858000"/>
          </a:xfrm>
          <a:prstGeom prst="rect">
            <a:avLst/>
          </a:prstGeom>
        </p:spPr>
      </p:pic>
    </p:spTree>
    <p:extLst>
      <p:ext uri="{BB962C8B-B14F-4D97-AF65-F5344CB8AC3E}">
        <p14:creationId xmlns:p14="http://schemas.microsoft.com/office/powerpoint/2010/main" val="3115269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F9233C3-6357-48C8-82AE-058E028E3674}"/>
              </a:ext>
            </a:extLst>
          </p:cNvPr>
          <p:cNvSpPr txBox="1">
            <a:spLocks/>
          </p:cNvSpPr>
          <p:nvPr/>
        </p:nvSpPr>
        <p:spPr>
          <a:xfrm>
            <a:off x="1181427" y="282665"/>
            <a:ext cx="9596760" cy="631596"/>
          </a:xfrm>
          <a:prstGeom prst="rect">
            <a:avLst/>
          </a:prstGeom>
        </p:spPr>
        <p:txBody>
          <a:bodyPr/>
          <a:lstStyle>
            <a:lvl1pPr algn="ctr" defTabSz="457200" rtl="0" eaLnBrk="1" latinLnBrk="0" hangingPunct="1">
              <a:lnSpc>
                <a:spcPct val="90000"/>
              </a:lnSpc>
              <a:spcBef>
                <a:spcPct val="0"/>
              </a:spcBef>
              <a:buNone/>
              <a:defRPr sz="2400" b="1" i="0" kern="1200" baseline="0">
                <a:solidFill>
                  <a:srgbClr val="00366C"/>
                </a:solidFill>
                <a:latin typeface="Gill Sans"/>
                <a:ea typeface="+mj-ea"/>
                <a:cs typeface="Gill Sans"/>
              </a:defRPr>
            </a:lvl1pPr>
          </a:lstStyle>
          <a:p>
            <a:r>
              <a:rPr lang="en-US" sz="3600" dirty="0">
                <a:latin typeface="Gill Sans MT" panose="020B0502020104020203" pitchFamily="34" charset="0"/>
              </a:rPr>
              <a:t>Community Resilience – Doing Your Part</a:t>
            </a:r>
          </a:p>
        </p:txBody>
      </p:sp>
      <p:pic>
        <p:nvPicPr>
          <p:cNvPr id="1030" name="Picture 6" descr="https://lh3.googleusercontent.com/OSCSd2aBW5fsmHwFfmaI-tr8c3fsws8fDMLWADwtTkL59oyzAJRG_gnlLrvOXisijPJVuyQTeMVkGIt9daP0Bh8VjRKrA-ReEL8gimUgFdVmf3gOM4m2ZiBcazQq2cP9cxooX0JXgtA">
            <a:extLst>
              <a:ext uri="{FF2B5EF4-FFF2-40B4-BE49-F238E27FC236}">
                <a16:creationId xmlns:a16="http://schemas.microsoft.com/office/drawing/2014/main" id="{85766CFB-2043-498E-9B14-B034417509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4208" y="1628079"/>
            <a:ext cx="7560001" cy="45300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7C6BA91D-F2BA-4B3A-A01C-9DB7227D9156}"/>
              </a:ext>
            </a:extLst>
          </p:cNvPr>
          <p:cNvPicPr>
            <a:picLocks noChangeAspect="1"/>
          </p:cNvPicPr>
          <p:nvPr/>
        </p:nvPicPr>
        <p:blipFill>
          <a:blip r:embed="rId4"/>
          <a:stretch>
            <a:fillRect/>
          </a:stretch>
        </p:blipFill>
        <p:spPr>
          <a:xfrm>
            <a:off x="557791" y="1628079"/>
            <a:ext cx="3195436" cy="1738258"/>
          </a:xfrm>
          <a:prstGeom prst="rect">
            <a:avLst/>
          </a:prstGeom>
        </p:spPr>
      </p:pic>
      <p:pic>
        <p:nvPicPr>
          <p:cNvPr id="1034" name="Picture 10" descr="https://lh3.googleusercontent.com/522KIi9Cd8KdUas2UDi1u0by3mN_-3IbM5WA0mMZtBOJJqxItwGQd8MH3j4yatlt_TwZeGEVNIDBibr5h1fDdIBymgDu35b8AXGK-ouw4Xff0m5CsNzSZIiJHTewhvmMiarZVYees6C-MV2T4Q">
            <a:extLst>
              <a:ext uri="{FF2B5EF4-FFF2-40B4-BE49-F238E27FC236}">
                <a16:creationId xmlns:a16="http://schemas.microsoft.com/office/drawing/2014/main" id="{6E7D5E69-3AF1-4655-9A1E-515C09960F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301" y="3491664"/>
            <a:ext cx="3154926" cy="2245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7789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18E1417-DA30-4435-AF83-3B087E829235}"/>
              </a:ext>
            </a:extLst>
          </p:cNvPr>
          <p:cNvPicPr>
            <a:picLocks noChangeAspect="1"/>
          </p:cNvPicPr>
          <p:nvPr/>
        </p:nvPicPr>
        <p:blipFill rotWithShape="1">
          <a:blip r:embed="rId2"/>
          <a:srcRect b="3279"/>
          <a:stretch/>
        </p:blipFill>
        <p:spPr>
          <a:xfrm>
            <a:off x="1957389" y="914262"/>
            <a:ext cx="7382554" cy="5442996"/>
          </a:xfrm>
          <a:prstGeom prst="rect">
            <a:avLst/>
          </a:prstGeom>
        </p:spPr>
      </p:pic>
      <p:sp>
        <p:nvSpPr>
          <p:cNvPr id="5" name="Title 1">
            <a:extLst>
              <a:ext uri="{FF2B5EF4-FFF2-40B4-BE49-F238E27FC236}">
                <a16:creationId xmlns:a16="http://schemas.microsoft.com/office/drawing/2014/main" id="{961B94D9-6C24-44EB-B77F-6C0CB6EDD9F8}"/>
              </a:ext>
            </a:extLst>
          </p:cNvPr>
          <p:cNvSpPr txBox="1">
            <a:spLocks/>
          </p:cNvSpPr>
          <p:nvPr/>
        </p:nvSpPr>
        <p:spPr>
          <a:xfrm>
            <a:off x="1181427" y="282665"/>
            <a:ext cx="9596760" cy="631596"/>
          </a:xfrm>
          <a:prstGeom prst="rect">
            <a:avLst/>
          </a:prstGeom>
        </p:spPr>
        <p:txBody>
          <a:bodyPr/>
          <a:lstStyle>
            <a:lvl1pPr algn="ctr" defTabSz="457200" rtl="0" eaLnBrk="1" latinLnBrk="0" hangingPunct="1">
              <a:lnSpc>
                <a:spcPct val="90000"/>
              </a:lnSpc>
              <a:spcBef>
                <a:spcPct val="0"/>
              </a:spcBef>
              <a:buNone/>
              <a:defRPr sz="2400" b="1" i="0" kern="1200" baseline="0">
                <a:solidFill>
                  <a:srgbClr val="00366C"/>
                </a:solidFill>
                <a:latin typeface="Gill Sans"/>
                <a:ea typeface="+mj-ea"/>
                <a:cs typeface="Gill Sans"/>
              </a:defRPr>
            </a:lvl1pPr>
          </a:lstStyle>
          <a:p>
            <a:r>
              <a:rPr lang="en-US" sz="3600" dirty="0">
                <a:latin typeface="Gill Sans MT" panose="020B0502020104020203" pitchFamily="34" charset="0"/>
              </a:rPr>
              <a:t>Community Resilience – Doing Your Part</a:t>
            </a:r>
          </a:p>
        </p:txBody>
      </p:sp>
    </p:spTree>
    <p:extLst>
      <p:ext uri="{BB962C8B-B14F-4D97-AF65-F5344CB8AC3E}">
        <p14:creationId xmlns:p14="http://schemas.microsoft.com/office/powerpoint/2010/main" val="1837918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24B3CA-467F-4F1B-8157-B6B7AC98F3B7}"/>
              </a:ext>
            </a:extLst>
          </p:cNvPr>
          <p:cNvPicPr>
            <a:picLocks noChangeAspect="1"/>
          </p:cNvPicPr>
          <p:nvPr/>
        </p:nvPicPr>
        <p:blipFill>
          <a:blip r:embed="rId2"/>
          <a:stretch>
            <a:fillRect/>
          </a:stretch>
        </p:blipFill>
        <p:spPr>
          <a:xfrm>
            <a:off x="1765498" y="0"/>
            <a:ext cx="8661004" cy="6858000"/>
          </a:xfrm>
          <a:prstGeom prst="rect">
            <a:avLst/>
          </a:prstGeom>
        </p:spPr>
      </p:pic>
    </p:spTree>
    <p:extLst>
      <p:ext uri="{BB962C8B-B14F-4D97-AF65-F5344CB8AC3E}">
        <p14:creationId xmlns:p14="http://schemas.microsoft.com/office/powerpoint/2010/main" val="39805258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089D9-D829-4658-BBAD-BF6F6E247B65}"/>
              </a:ext>
            </a:extLst>
          </p:cNvPr>
          <p:cNvSpPr>
            <a:spLocks noGrp="1"/>
          </p:cNvSpPr>
          <p:nvPr>
            <p:ph type="title"/>
          </p:nvPr>
        </p:nvSpPr>
        <p:spPr>
          <a:xfrm>
            <a:off x="802640" y="325395"/>
            <a:ext cx="10515600" cy="806338"/>
          </a:xfrm>
        </p:spPr>
        <p:txBody>
          <a:bodyPr>
            <a:normAutofit/>
          </a:bodyPr>
          <a:lstStyle/>
          <a:p>
            <a:r>
              <a:rPr lang="en-US" sz="3600" dirty="0" err="1">
                <a:latin typeface="Gill Sans MT" panose="020B0502020104020203" pitchFamily="34" charset="0"/>
              </a:rPr>
              <a:t>Civis</a:t>
            </a:r>
            <a:r>
              <a:rPr lang="en-US" sz="3600" dirty="0">
                <a:latin typeface="Gill Sans MT" panose="020B0502020104020203" pitchFamily="34" charset="0"/>
              </a:rPr>
              <a:t> Analytics STIR Project</a:t>
            </a:r>
          </a:p>
        </p:txBody>
      </p:sp>
      <p:pic>
        <p:nvPicPr>
          <p:cNvPr id="5" name="Content Placeholder 4">
            <a:extLst>
              <a:ext uri="{FF2B5EF4-FFF2-40B4-BE49-F238E27FC236}">
                <a16:creationId xmlns:a16="http://schemas.microsoft.com/office/drawing/2014/main" id="{A2CDAD84-C5E2-473A-ADEE-AB03792801B6}"/>
              </a:ext>
            </a:extLst>
          </p:cNvPr>
          <p:cNvPicPr>
            <a:picLocks noGrp="1" noChangeAspect="1"/>
          </p:cNvPicPr>
          <p:nvPr>
            <p:ph idx="1"/>
          </p:nvPr>
        </p:nvPicPr>
        <p:blipFill>
          <a:blip r:embed="rId3"/>
          <a:stretch>
            <a:fillRect/>
          </a:stretch>
        </p:blipFill>
        <p:spPr>
          <a:xfrm>
            <a:off x="6096000" y="1375201"/>
            <a:ext cx="6096000" cy="4394657"/>
          </a:xfrm>
        </p:spPr>
      </p:pic>
      <p:pic>
        <p:nvPicPr>
          <p:cNvPr id="11" name="Picture 10">
            <a:extLst>
              <a:ext uri="{FF2B5EF4-FFF2-40B4-BE49-F238E27FC236}">
                <a16:creationId xmlns:a16="http://schemas.microsoft.com/office/drawing/2014/main" id="{6866A6CF-EF63-463E-9273-123256041FEA}"/>
              </a:ext>
            </a:extLst>
          </p:cNvPr>
          <p:cNvPicPr>
            <a:picLocks noChangeAspect="1"/>
          </p:cNvPicPr>
          <p:nvPr/>
        </p:nvPicPr>
        <p:blipFill rotWithShape="1">
          <a:blip r:embed="rId4"/>
          <a:srcRect l="10382" r="13312"/>
          <a:stretch/>
        </p:blipFill>
        <p:spPr>
          <a:xfrm>
            <a:off x="-25700" y="1445265"/>
            <a:ext cx="5460768" cy="4391090"/>
          </a:xfrm>
          <a:prstGeom prst="rect">
            <a:avLst/>
          </a:prstGeom>
        </p:spPr>
      </p:pic>
      <p:pic>
        <p:nvPicPr>
          <p:cNvPr id="15" name="Picture 14">
            <a:extLst>
              <a:ext uri="{FF2B5EF4-FFF2-40B4-BE49-F238E27FC236}">
                <a16:creationId xmlns:a16="http://schemas.microsoft.com/office/drawing/2014/main" id="{0F12504C-8A0B-40C7-A055-94C638D61A37}"/>
              </a:ext>
            </a:extLst>
          </p:cNvPr>
          <p:cNvPicPr>
            <a:picLocks noChangeAspect="1"/>
          </p:cNvPicPr>
          <p:nvPr/>
        </p:nvPicPr>
        <p:blipFill>
          <a:blip r:embed="rId5"/>
          <a:stretch>
            <a:fillRect/>
          </a:stretch>
        </p:blipFill>
        <p:spPr>
          <a:xfrm>
            <a:off x="2330651" y="1426300"/>
            <a:ext cx="8168016" cy="5130932"/>
          </a:xfrm>
          <a:prstGeom prst="rect">
            <a:avLst/>
          </a:prstGeom>
        </p:spPr>
      </p:pic>
      <p:pic>
        <p:nvPicPr>
          <p:cNvPr id="17" name="Picture 16">
            <a:extLst>
              <a:ext uri="{FF2B5EF4-FFF2-40B4-BE49-F238E27FC236}">
                <a16:creationId xmlns:a16="http://schemas.microsoft.com/office/drawing/2014/main" id="{CF8442C3-6FD1-42F4-8BB0-EBBCEA911708}"/>
              </a:ext>
            </a:extLst>
          </p:cNvPr>
          <p:cNvPicPr>
            <a:picLocks noChangeAspect="1"/>
          </p:cNvPicPr>
          <p:nvPr/>
        </p:nvPicPr>
        <p:blipFill rotWithShape="1">
          <a:blip r:embed="rId6"/>
          <a:srcRect r="18026"/>
          <a:stretch/>
        </p:blipFill>
        <p:spPr>
          <a:xfrm>
            <a:off x="3477944" y="1391605"/>
            <a:ext cx="5236111" cy="6395481"/>
          </a:xfrm>
          <a:prstGeom prst="rect">
            <a:avLst/>
          </a:prstGeom>
        </p:spPr>
      </p:pic>
    </p:spTree>
    <p:extLst>
      <p:ext uri="{BB962C8B-B14F-4D97-AF65-F5344CB8AC3E}">
        <p14:creationId xmlns:p14="http://schemas.microsoft.com/office/powerpoint/2010/main" val="1709576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4CC70BF-B764-548E-3F7E-4398B6569C0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F266B13-07A9-4253-5126-C91B882D602C}"/>
              </a:ext>
            </a:extLst>
          </p:cNvPr>
          <p:cNvSpPr>
            <a:spLocks noGrp="1"/>
          </p:cNvSpPr>
          <p:nvPr>
            <p:ph type="body" sz="quarter" idx="10"/>
          </p:nvPr>
        </p:nvSpPr>
        <p:spPr/>
        <p:txBody>
          <a:bodyPr/>
          <a:lstStyle/>
          <a:p>
            <a:endParaRPr lang="en-US"/>
          </a:p>
        </p:txBody>
      </p:sp>
      <p:pic>
        <p:nvPicPr>
          <p:cNvPr id="4" name="Picture 3" descr="A blue background with white text&#10;&#10;AI-generated content may be incorrect.">
            <a:extLst>
              <a:ext uri="{FF2B5EF4-FFF2-40B4-BE49-F238E27FC236}">
                <a16:creationId xmlns:a16="http://schemas.microsoft.com/office/drawing/2014/main" id="{31CB850A-17D8-E0D2-C7CD-5B9D3D2B440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444766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7CE964-253B-47F4-BB30-45A9D39A6C54}"/>
              </a:ext>
            </a:extLst>
          </p:cNvPr>
          <p:cNvPicPr>
            <a:picLocks noChangeAspect="1"/>
          </p:cNvPicPr>
          <p:nvPr/>
        </p:nvPicPr>
        <p:blipFill rotWithShape="1">
          <a:blip r:embed="rId2">
            <a:alphaModFix amt="90000"/>
          </a:blip>
          <a:srcRect l="8761" b="3950"/>
          <a:stretch/>
        </p:blipFill>
        <p:spPr>
          <a:xfrm>
            <a:off x="4786384" y="911957"/>
            <a:ext cx="7405616" cy="5816434"/>
          </a:xfrm>
          <a:prstGeom prst="rect">
            <a:avLst/>
          </a:prstGeom>
          <a:effectLst>
            <a:softEdge rad="101600"/>
          </a:effectLst>
        </p:spPr>
      </p:pic>
      <p:sp>
        <p:nvSpPr>
          <p:cNvPr id="4" name="Title 1"/>
          <p:cNvSpPr>
            <a:spLocks noGrp="1"/>
          </p:cNvSpPr>
          <p:nvPr>
            <p:ph type="title"/>
          </p:nvPr>
        </p:nvSpPr>
        <p:spPr>
          <a:xfrm>
            <a:off x="609600" y="272018"/>
            <a:ext cx="10972800" cy="905778"/>
          </a:xfrm>
        </p:spPr>
        <p:txBody>
          <a:bodyPr>
            <a:normAutofit/>
          </a:bodyPr>
          <a:lstStyle/>
          <a:p>
            <a:r>
              <a:rPr lang="en-US" sz="3600" b="1" spc="-135" dirty="0">
                <a:solidFill>
                  <a:srgbClr val="002060"/>
                </a:solidFill>
                <a:latin typeface="Gill Sans MT" panose="02020603050405020304" pitchFamily="2"/>
                <a:ea typeface="+mn-ea"/>
                <a:cs typeface="+mn-cs"/>
              </a:rPr>
              <a:t>Guidelines for Solutions</a:t>
            </a:r>
          </a:p>
        </p:txBody>
      </p:sp>
      <p:sp>
        <p:nvSpPr>
          <p:cNvPr id="5" name="Content Placeholder 2"/>
          <p:cNvSpPr>
            <a:spLocks noGrp="1"/>
          </p:cNvSpPr>
          <p:nvPr>
            <p:ph idx="1"/>
          </p:nvPr>
        </p:nvSpPr>
        <p:spPr>
          <a:xfrm>
            <a:off x="244306" y="1177796"/>
            <a:ext cx="4577909" cy="5165394"/>
          </a:xfrm>
        </p:spPr>
        <p:txBody>
          <a:bodyPr>
            <a:normAutofit fontScale="77500" lnSpcReduction="20000"/>
          </a:bodyPr>
          <a:lstStyle/>
          <a:p>
            <a:pPr>
              <a:spcAft>
                <a:spcPts val="600"/>
              </a:spcAft>
            </a:pPr>
            <a:r>
              <a:rPr lang="en-US" sz="2600" dirty="0">
                <a:latin typeface="Gill Sans MT" panose="020B0502020104020203" pitchFamily="34" charset="0"/>
              </a:rPr>
              <a:t>Work with the system not against it</a:t>
            </a:r>
          </a:p>
          <a:p>
            <a:pPr>
              <a:spcAft>
                <a:spcPts val="600"/>
              </a:spcAft>
            </a:pPr>
            <a:r>
              <a:rPr lang="en-US" sz="2600" dirty="0">
                <a:latin typeface="Gill Sans MT" panose="020B0502020104020203" pitchFamily="34" charset="0"/>
              </a:rPr>
              <a:t>Don’t accept solutions that </a:t>
            </a:r>
            <a:r>
              <a:rPr lang="en-US" sz="2600" b="1" i="1" dirty="0">
                <a:latin typeface="Gill Sans MT" panose="020B0502020104020203" pitchFamily="34" charset="0"/>
              </a:rPr>
              <a:t>only </a:t>
            </a:r>
            <a:r>
              <a:rPr lang="en-US" sz="2600" dirty="0">
                <a:latin typeface="Gill Sans MT" panose="020B0502020104020203" pitchFamily="34" charset="0"/>
              </a:rPr>
              <a:t>work</a:t>
            </a:r>
          </a:p>
          <a:p>
            <a:pPr lvl="1">
              <a:spcAft>
                <a:spcPts val="600"/>
              </a:spcAft>
            </a:pPr>
            <a:r>
              <a:rPr lang="en-US" sz="2600" dirty="0">
                <a:latin typeface="Gill Sans MT" panose="020B0502020104020203" pitchFamily="34" charset="0"/>
              </a:rPr>
              <a:t>Solution must work and add value</a:t>
            </a:r>
          </a:p>
          <a:p>
            <a:pPr>
              <a:spcAft>
                <a:spcPts val="600"/>
              </a:spcAft>
            </a:pPr>
            <a:r>
              <a:rPr lang="en-US" sz="2600" dirty="0">
                <a:latin typeface="Gill Sans MT" panose="020B0502020104020203" pitchFamily="34" charset="0"/>
              </a:rPr>
              <a:t>Be careful with water</a:t>
            </a:r>
          </a:p>
          <a:p>
            <a:pPr lvl="1">
              <a:spcAft>
                <a:spcPts val="600"/>
              </a:spcAft>
            </a:pPr>
            <a:r>
              <a:rPr lang="en-US" sz="2600" dirty="0">
                <a:latin typeface="Gill Sans MT" panose="020B0502020104020203" pitchFamily="34" charset="0"/>
              </a:rPr>
              <a:t>Retain, store, drain slow</a:t>
            </a:r>
          </a:p>
          <a:p>
            <a:pPr>
              <a:spcAft>
                <a:spcPts val="600"/>
              </a:spcAft>
            </a:pPr>
            <a:r>
              <a:rPr lang="en-US" sz="2600" dirty="0">
                <a:latin typeface="Gill Sans MT" panose="020B0502020104020203" pitchFamily="34" charset="0"/>
              </a:rPr>
              <a:t>Create solutions based on our values</a:t>
            </a:r>
          </a:p>
          <a:p>
            <a:pPr>
              <a:spcAft>
                <a:spcPts val="600"/>
              </a:spcAft>
            </a:pPr>
            <a:r>
              <a:rPr lang="en-US" sz="2600" dirty="0">
                <a:latin typeface="Gill Sans MT" panose="020B0502020104020203" pitchFamily="34" charset="0"/>
              </a:rPr>
              <a:t>Reinforce assets</a:t>
            </a:r>
          </a:p>
          <a:p>
            <a:pPr>
              <a:spcAft>
                <a:spcPts val="600"/>
              </a:spcAft>
            </a:pPr>
            <a:r>
              <a:rPr lang="en-US" sz="2600" dirty="0">
                <a:latin typeface="Gill Sans MT" panose="020B0502020104020203" pitchFamily="34" charset="0"/>
              </a:rPr>
              <a:t>Layer public benefits</a:t>
            </a:r>
          </a:p>
          <a:p>
            <a:pPr>
              <a:spcAft>
                <a:spcPts val="600"/>
              </a:spcAft>
            </a:pPr>
            <a:r>
              <a:rPr lang="en-US" sz="2600" dirty="0">
                <a:latin typeface="Gill Sans MT" panose="020B0502020104020203" pitchFamily="34" charset="0"/>
              </a:rPr>
              <a:t>Strengthen partnerships</a:t>
            </a:r>
          </a:p>
          <a:p>
            <a:pPr>
              <a:spcAft>
                <a:spcPts val="600"/>
              </a:spcAft>
            </a:pPr>
            <a:r>
              <a:rPr lang="en-US" sz="2600" dirty="0">
                <a:latin typeface="Gill Sans MT" panose="020B0502020104020203" pitchFamily="34" charset="0"/>
              </a:rPr>
              <a:t>Use the best data </a:t>
            </a:r>
          </a:p>
          <a:p>
            <a:pPr>
              <a:spcAft>
                <a:spcPts val="600"/>
              </a:spcAft>
            </a:pPr>
            <a:r>
              <a:rPr lang="en-US" sz="2600" dirty="0">
                <a:latin typeface="Gill Sans MT" panose="020B0502020104020203" pitchFamily="34" charset="0"/>
              </a:rPr>
              <a:t>Share knowledge and resource</a:t>
            </a:r>
            <a:endParaRPr lang="en-US" sz="2200" dirty="0">
              <a:latin typeface="Gill Sans MT" panose="020B0502020104020203" pitchFamily="34" charset="0"/>
            </a:endParaRPr>
          </a:p>
          <a:p>
            <a:pPr lvl="1">
              <a:spcAft>
                <a:spcPts val="600"/>
              </a:spcAft>
            </a:pPr>
            <a:r>
              <a:rPr lang="en-US" sz="2200" dirty="0">
                <a:latin typeface="Gill Sans MT" panose="020B0502020104020203" pitchFamily="34" charset="0"/>
              </a:rPr>
              <a:t>HRPDC </a:t>
            </a:r>
          </a:p>
          <a:p>
            <a:pPr lvl="1">
              <a:spcAft>
                <a:spcPts val="600"/>
              </a:spcAft>
            </a:pPr>
            <a:r>
              <a:rPr lang="en-US" sz="2200" dirty="0">
                <a:latin typeface="Gill Sans MT" panose="020B0502020104020203" pitchFamily="34" charset="0"/>
              </a:rPr>
              <a:t>JLUS</a:t>
            </a:r>
          </a:p>
          <a:p>
            <a:endParaRPr lang="en-US" dirty="0">
              <a:solidFill>
                <a:schemeClr val="tx2"/>
              </a:solidFill>
              <a:latin typeface="Century Gothic" panose="020B0502020202020204" pitchFamily="34" charset="0"/>
            </a:endParaRPr>
          </a:p>
        </p:txBody>
      </p:sp>
      <p:pic>
        <p:nvPicPr>
          <p:cNvPr id="3" name="Picture 2">
            <a:extLst>
              <a:ext uri="{FF2B5EF4-FFF2-40B4-BE49-F238E27FC236}">
                <a16:creationId xmlns:a16="http://schemas.microsoft.com/office/drawing/2014/main" id="{CBBF18F0-2669-4B92-B709-E20F74C16B4B}"/>
              </a:ext>
            </a:extLst>
          </p:cNvPr>
          <p:cNvPicPr>
            <a:picLocks noChangeAspect="1"/>
          </p:cNvPicPr>
          <p:nvPr/>
        </p:nvPicPr>
        <p:blipFill rotWithShape="1">
          <a:blip r:embed="rId3"/>
          <a:srcRect t="15778"/>
          <a:stretch/>
        </p:blipFill>
        <p:spPr>
          <a:xfrm>
            <a:off x="9232900" y="1029118"/>
            <a:ext cx="2788936" cy="1995615"/>
          </a:xfrm>
          <a:prstGeom prst="rect">
            <a:avLst/>
          </a:prstGeom>
          <a:effectLst>
            <a:softEdge rad="63500"/>
          </a:effectLst>
        </p:spPr>
      </p:pic>
    </p:spTree>
    <p:extLst>
      <p:ext uri="{BB962C8B-B14F-4D97-AF65-F5344CB8AC3E}">
        <p14:creationId xmlns:p14="http://schemas.microsoft.com/office/powerpoint/2010/main" val="31470658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a:spLocks noGrp="1"/>
          </p:cNvSpPr>
          <p:nvPr>
            <p:ph idx="1"/>
          </p:nvPr>
        </p:nvSpPr>
        <p:spPr>
          <a:xfrm>
            <a:off x="167916" y="1139042"/>
            <a:ext cx="11584317" cy="5054597"/>
          </a:xfrm>
        </p:spPr>
        <p:txBody>
          <a:bodyPr>
            <a:normAutofit/>
          </a:bodyPr>
          <a:lstStyle/>
          <a:p>
            <a:pPr marL="0" indent="0">
              <a:buNone/>
            </a:pPr>
            <a:r>
              <a:rPr lang="en-US" sz="2400" b="1" u="sng" dirty="0">
                <a:latin typeface="Gill Sans MT" panose="020B0502020104020203" pitchFamily="34" charset="0"/>
              </a:rPr>
              <a:t>Solutions should be grounded in:</a:t>
            </a:r>
          </a:p>
          <a:p>
            <a:r>
              <a:rPr lang="en-US" sz="2400" b="1" dirty="0">
                <a:latin typeface="Gill Sans MT" panose="020B0502020104020203" pitchFamily="34" charset="0"/>
              </a:rPr>
              <a:t>Safe</a:t>
            </a:r>
            <a:r>
              <a:rPr lang="en-US" sz="2400" dirty="0">
                <a:latin typeface="Gill Sans MT" panose="020B0502020104020203" pitchFamily="34" charset="0"/>
              </a:rPr>
              <a:t> – reducing risk</a:t>
            </a:r>
          </a:p>
          <a:p>
            <a:r>
              <a:rPr lang="en-US" sz="2400" b="1" dirty="0">
                <a:latin typeface="Gill Sans MT" panose="020B0502020104020203" pitchFamily="34" charset="0"/>
              </a:rPr>
              <a:t>Equitable</a:t>
            </a:r>
            <a:r>
              <a:rPr lang="en-US" sz="2400" dirty="0">
                <a:latin typeface="Gill Sans MT" panose="020B0502020104020203" pitchFamily="34" charset="0"/>
              </a:rPr>
              <a:t> – distribution of benefits</a:t>
            </a:r>
          </a:p>
          <a:p>
            <a:r>
              <a:rPr lang="en-US" sz="2400" b="1" dirty="0">
                <a:latin typeface="Gill Sans MT" panose="020B0502020104020203" pitchFamily="34" charset="0"/>
              </a:rPr>
              <a:t>Natural</a:t>
            </a:r>
            <a:r>
              <a:rPr lang="en-US" sz="2400" dirty="0">
                <a:latin typeface="Gill Sans MT" panose="020B0502020104020203" pitchFamily="34" charset="0"/>
              </a:rPr>
              <a:t> –protect ecosystems</a:t>
            </a:r>
          </a:p>
          <a:p>
            <a:r>
              <a:rPr lang="en-US" sz="2400" b="1" dirty="0">
                <a:latin typeface="Gill Sans MT" panose="020B0502020104020203" pitchFamily="34" charset="0"/>
              </a:rPr>
              <a:t>Heritage</a:t>
            </a:r>
            <a:r>
              <a:rPr lang="en-US" sz="2400" dirty="0">
                <a:latin typeface="Gill Sans MT" panose="020B0502020104020203" pitchFamily="34" charset="0"/>
              </a:rPr>
              <a:t> – history and culture</a:t>
            </a:r>
          </a:p>
          <a:p>
            <a:r>
              <a:rPr lang="en-US" sz="2400" b="1" dirty="0">
                <a:latin typeface="Gill Sans MT" panose="020B0502020104020203" pitchFamily="34" charset="0"/>
              </a:rPr>
              <a:t>Integrated</a:t>
            </a:r>
            <a:r>
              <a:rPr lang="en-US" sz="2400" dirty="0">
                <a:latin typeface="Gill Sans MT" panose="020B0502020104020203" pitchFamily="34" charset="0"/>
              </a:rPr>
              <a:t> – connect systems</a:t>
            </a:r>
          </a:p>
          <a:p>
            <a:r>
              <a:rPr lang="en-US" sz="2400" b="1" dirty="0">
                <a:latin typeface="Gill Sans MT" panose="020B0502020104020203" pitchFamily="34" charset="0"/>
              </a:rPr>
              <a:t>Sufficient</a:t>
            </a:r>
            <a:r>
              <a:rPr lang="en-US" sz="2400" dirty="0">
                <a:latin typeface="Gill Sans MT" panose="020B0502020104020203" pitchFamily="34" charset="0"/>
              </a:rPr>
              <a:t> – leverage investments </a:t>
            </a:r>
          </a:p>
          <a:p>
            <a:r>
              <a:rPr lang="en-US" sz="2400" b="1" dirty="0">
                <a:latin typeface="Gill Sans MT" panose="020B0502020104020203" pitchFamily="34" charset="0"/>
              </a:rPr>
              <a:t>Agile</a:t>
            </a:r>
            <a:r>
              <a:rPr lang="en-US" sz="2400" dirty="0">
                <a:latin typeface="Gill Sans MT" panose="020B0502020104020203" pitchFamily="34" charset="0"/>
              </a:rPr>
              <a:t> – nimble, be able to adapt</a:t>
            </a:r>
          </a:p>
          <a:p>
            <a:r>
              <a:rPr lang="en-US" sz="2400" b="1" dirty="0">
                <a:latin typeface="Gill Sans MT" panose="020B0502020104020203" pitchFamily="34" charset="0"/>
              </a:rPr>
              <a:t>Innovative</a:t>
            </a:r>
            <a:r>
              <a:rPr lang="en-US" sz="2400" dirty="0">
                <a:latin typeface="Gill Sans MT" panose="020B0502020104020203" pitchFamily="34" charset="0"/>
              </a:rPr>
              <a:t> – be forward thinking</a:t>
            </a:r>
          </a:p>
        </p:txBody>
      </p:sp>
      <p:sp>
        <p:nvSpPr>
          <p:cNvPr id="11" name="Title 1"/>
          <p:cNvSpPr>
            <a:spLocks noGrp="1"/>
          </p:cNvSpPr>
          <p:nvPr>
            <p:ph type="title"/>
          </p:nvPr>
        </p:nvSpPr>
        <p:spPr>
          <a:xfrm>
            <a:off x="890258" y="231307"/>
            <a:ext cx="10972800" cy="811734"/>
          </a:xfrm>
        </p:spPr>
        <p:txBody>
          <a:bodyPr>
            <a:normAutofit/>
          </a:bodyPr>
          <a:lstStyle/>
          <a:p>
            <a:r>
              <a:rPr lang="en-US" sz="3600" b="1" dirty="0">
                <a:latin typeface="Gill Sans MT" panose="020B0502020104020203" pitchFamily="34" charset="0"/>
                <a:ea typeface="+mn-ea"/>
                <a:cs typeface="Gill Sans" panose="020B0502020104020203" pitchFamily="34" charset="-79"/>
              </a:rPr>
              <a:t>Value-Based Solutions</a:t>
            </a:r>
          </a:p>
        </p:txBody>
      </p:sp>
      <p:pic>
        <p:nvPicPr>
          <p:cNvPr id="8" name="Picture 7">
            <a:extLst>
              <a:ext uri="{FF2B5EF4-FFF2-40B4-BE49-F238E27FC236}">
                <a16:creationId xmlns:a16="http://schemas.microsoft.com/office/drawing/2014/main" id="{28ABACBC-3336-46A7-B80F-9BF20FAB5713}"/>
              </a:ext>
            </a:extLst>
          </p:cNvPr>
          <p:cNvPicPr/>
          <p:nvPr/>
        </p:nvPicPr>
        <p:blipFill rotWithShape="1">
          <a:blip r:embed="rId2"/>
          <a:srcRect l="5374" t="1" r="37088" b="28234"/>
          <a:stretch/>
        </p:blipFill>
        <p:spPr>
          <a:xfrm>
            <a:off x="5577978" y="2798320"/>
            <a:ext cx="6606747" cy="3865444"/>
          </a:xfrm>
          <a:prstGeom prst="rect">
            <a:avLst/>
          </a:prstGeom>
        </p:spPr>
      </p:pic>
      <p:pic>
        <p:nvPicPr>
          <p:cNvPr id="9" name="Picture 8">
            <a:extLst>
              <a:ext uri="{FF2B5EF4-FFF2-40B4-BE49-F238E27FC236}">
                <a16:creationId xmlns:a16="http://schemas.microsoft.com/office/drawing/2014/main" id="{C6A9D3E2-2FA8-4B0B-B819-CB1A091FE383}"/>
              </a:ext>
            </a:extLst>
          </p:cNvPr>
          <p:cNvPicPr>
            <a:picLocks noChangeAspect="1"/>
          </p:cNvPicPr>
          <p:nvPr/>
        </p:nvPicPr>
        <p:blipFill rotWithShape="1">
          <a:blip r:embed="rId3"/>
          <a:srcRect l="1854" t="55708" r="4619" b="4704"/>
          <a:stretch/>
        </p:blipFill>
        <p:spPr>
          <a:xfrm>
            <a:off x="8039101" y="1017938"/>
            <a:ext cx="4152900" cy="2116867"/>
          </a:xfrm>
          <a:prstGeom prst="rect">
            <a:avLst/>
          </a:prstGeom>
          <a:ln w="38100">
            <a:solidFill>
              <a:schemeClr val="tx1"/>
            </a:solidFill>
          </a:ln>
        </p:spPr>
      </p:pic>
      <p:sp>
        <p:nvSpPr>
          <p:cNvPr id="2" name="Oval 1">
            <a:extLst>
              <a:ext uri="{FF2B5EF4-FFF2-40B4-BE49-F238E27FC236}">
                <a16:creationId xmlns:a16="http://schemas.microsoft.com/office/drawing/2014/main" id="{9904D45A-7806-43EC-9849-BC1902B5E420}"/>
              </a:ext>
            </a:extLst>
          </p:cNvPr>
          <p:cNvSpPr/>
          <p:nvPr/>
        </p:nvSpPr>
        <p:spPr>
          <a:xfrm>
            <a:off x="6474939" y="3527854"/>
            <a:ext cx="1013256" cy="932935"/>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B9AC7C93-9EAF-492E-BA1E-34E223A6B35C}"/>
              </a:ext>
            </a:extLst>
          </p:cNvPr>
          <p:cNvCxnSpPr>
            <a:cxnSpLocks/>
            <a:stCxn id="2" idx="7"/>
          </p:cNvCxnSpPr>
          <p:nvPr/>
        </p:nvCxnSpPr>
        <p:spPr>
          <a:xfrm flipV="1">
            <a:off x="7339807" y="3150185"/>
            <a:ext cx="699294" cy="51429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55985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1295400"/>
            <a:ext cx="12192000" cy="40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7"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542" t="3761"/>
          <a:stretch/>
        </p:blipFill>
        <p:spPr bwMode="auto">
          <a:xfrm>
            <a:off x="1354826" y="0"/>
            <a:ext cx="948235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1"/>
          <p:cNvSpPr>
            <a:spLocks noGrp="1"/>
          </p:cNvSpPr>
          <p:nvPr>
            <p:ph type="title"/>
          </p:nvPr>
        </p:nvSpPr>
        <p:spPr>
          <a:xfrm>
            <a:off x="4165600" y="0"/>
            <a:ext cx="6299200" cy="1143000"/>
          </a:xfrm>
        </p:spPr>
        <p:txBody>
          <a:bodyPr>
            <a:noAutofit/>
          </a:bodyPr>
          <a:lstStyle/>
          <a:p>
            <a:r>
              <a:rPr lang="en-US" sz="4267" b="1" dirty="0">
                <a:solidFill>
                  <a:schemeClr val="accent2"/>
                </a:solidFill>
                <a:latin typeface="Century Gothic" panose="020B0502020202020204" pitchFamily="34" charset="0"/>
              </a:rPr>
              <a:t>How does this impact property values?</a:t>
            </a:r>
          </a:p>
        </p:txBody>
      </p:sp>
    </p:spTree>
    <p:extLst>
      <p:ext uri="{BB962C8B-B14F-4D97-AF65-F5344CB8AC3E}">
        <p14:creationId xmlns:p14="http://schemas.microsoft.com/office/powerpoint/2010/main" val="1021663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1295400"/>
            <a:ext cx="12192000" cy="40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0680" y="0"/>
            <a:ext cx="9652000" cy="6909509"/>
          </a:xfrm>
          <a:prstGeom prst="rect">
            <a:avLst/>
          </a:prstGeom>
        </p:spPr>
      </p:pic>
      <p:sp>
        <p:nvSpPr>
          <p:cNvPr id="8" name="Title 1"/>
          <p:cNvSpPr>
            <a:spLocks noGrp="1"/>
          </p:cNvSpPr>
          <p:nvPr>
            <p:ph type="title"/>
          </p:nvPr>
        </p:nvSpPr>
        <p:spPr>
          <a:xfrm>
            <a:off x="3640825" y="5204520"/>
            <a:ext cx="2438400" cy="812800"/>
          </a:xfrm>
        </p:spPr>
        <p:txBody>
          <a:bodyPr>
            <a:normAutofit/>
          </a:bodyPr>
          <a:lstStyle/>
          <a:p>
            <a:r>
              <a:rPr lang="en-US" sz="2667" b="1" dirty="0">
                <a:solidFill>
                  <a:schemeClr val="tx2"/>
                </a:solidFill>
                <a:latin typeface="Century Gothic" panose="020B0502020202020204" pitchFamily="34" charset="0"/>
              </a:rPr>
              <a:t>water quality</a:t>
            </a:r>
          </a:p>
        </p:txBody>
      </p:sp>
      <p:sp>
        <p:nvSpPr>
          <p:cNvPr id="9" name="Title 1"/>
          <p:cNvSpPr txBox="1">
            <a:spLocks/>
          </p:cNvSpPr>
          <p:nvPr/>
        </p:nvSpPr>
        <p:spPr>
          <a:xfrm>
            <a:off x="3640825" y="4445000"/>
            <a:ext cx="2540000" cy="812800"/>
          </a:xfrm>
          <a:prstGeom prst="rect">
            <a:avLst/>
          </a:prstGeom>
        </p:spPr>
        <p:txBody>
          <a:bodyPr vert="horz" lIns="121920" tIns="60960" rIns="121920" bIns="60960" rtlCol="0" anchor="ctr">
            <a:normAutofit/>
          </a:bodyPr>
          <a:lstStyle>
            <a:lvl1pPr algn="ctr" defTabSz="914400" rtl="0" eaLnBrk="1" latinLnBrk="0" hangingPunct="1">
              <a:spcBef>
                <a:spcPct val="0"/>
              </a:spcBef>
              <a:buNone/>
              <a:defRPr sz="4400" kern="1200">
                <a:solidFill>
                  <a:schemeClr val="accent5">
                    <a:lumMod val="75000"/>
                  </a:schemeClr>
                </a:solidFill>
                <a:latin typeface="Century Gothic" panose="020B0502020202020204" pitchFamily="34" charset="0"/>
                <a:ea typeface="+mj-ea"/>
                <a:cs typeface="+mj-cs"/>
              </a:defRPr>
            </a:lvl1pPr>
          </a:lstStyle>
          <a:p>
            <a:r>
              <a:rPr lang="en-US" sz="2667" b="1" dirty="0">
                <a:solidFill>
                  <a:schemeClr val="tx2"/>
                </a:solidFill>
              </a:rPr>
              <a:t>environment</a:t>
            </a:r>
          </a:p>
        </p:txBody>
      </p:sp>
      <p:sp>
        <p:nvSpPr>
          <p:cNvPr id="10" name="Title 1"/>
          <p:cNvSpPr txBox="1">
            <a:spLocks/>
          </p:cNvSpPr>
          <p:nvPr/>
        </p:nvSpPr>
        <p:spPr>
          <a:xfrm>
            <a:off x="9855201" y="3632200"/>
            <a:ext cx="2133600" cy="812800"/>
          </a:xfrm>
          <a:prstGeom prst="rect">
            <a:avLst/>
          </a:prstGeom>
        </p:spPr>
        <p:txBody>
          <a:bodyPr vert="horz" lIns="121920" tIns="60960" rIns="121920" bIns="60960" rtlCol="0" anchor="ctr">
            <a:normAutofit fontScale="92500" lnSpcReduction="10000"/>
          </a:bodyPr>
          <a:lstStyle>
            <a:lvl1pPr algn="ctr" defTabSz="914400" rtl="0" eaLnBrk="1" latinLnBrk="0" hangingPunct="1">
              <a:spcBef>
                <a:spcPct val="0"/>
              </a:spcBef>
              <a:buNone/>
              <a:defRPr sz="4400" kern="1200">
                <a:solidFill>
                  <a:schemeClr val="accent5">
                    <a:lumMod val="75000"/>
                  </a:schemeClr>
                </a:solidFill>
                <a:latin typeface="Century Gothic" panose="020B0502020202020204" pitchFamily="34" charset="0"/>
                <a:ea typeface="+mj-ea"/>
                <a:cs typeface="+mj-cs"/>
              </a:defRPr>
            </a:lvl1pPr>
          </a:lstStyle>
          <a:p>
            <a:r>
              <a:rPr lang="en-US" sz="2667" b="1" dirty="0">
                <a:solidFill>
                  <a:schemeClr val="tx2"/>
                </a:solidFill>
              </a:rPr>
              <a:t>community health</a:t>
            </a:r>
          </a:p>
        </p:txBody>
      </p:sp>
      <p:sp>
        <p:nvSpPr>
          <p:cNvPr id="11" name="Title 1"/>
          <p:cNvSpPr txBox="1">
            <a:spLocks/>
          </p:cNvSpPr>
          <p:nvPr/>
        </p:nvSpPr>
        <p:spPr>
          <a:xfrm>
            <a:off x="8356600" y="253575"/>
            <a:ext cx="2438400" cy="812800"/>
          </a:xfrm>
          <a:prstGeom prst="rect">
            <a:avLst/>
          </a:prstGeom>
        </p:spPr>
        <p:txBody>
          <a:bodyPr vert="horz" lIns="121920" tIns="60960" rIns="121920" bIns="60960" rtlCol="0" anchor="ctr">
            <a:normAutofit/>
          </a:bodyPr>
          <a:lstStyle>
            <a:lvl1pPr algn="ctr" defTabSz="914400" rtl="0" eaLnBrk="1" latinLnBrk="0" hangingPunct="1">
              <a:spcBef>
                <a:spcPct val="0"/>
              </a:spcBef>
              <a:buNone/>
              <a:defRPr sz="4400" kern="1200">
                <a:solidFill>
                  <a:schemeClr val="accent5">
                    <a:lumMod val="75000"/>
                  </a:schemeClr>
                </a:solidFill>
                <a:latin typeface="Century Gothic" panose="020B0502020202020204" pitchFamily="34" charset="0"/>
                <a:ea typeface="+mj-ea"/>
                <a:cs typeface="+mj-cs"/>
              </a:defRPr>
            </a:lvl1pPr>
          </a:lstStyle>
          <a:p>
            <a:endParaRPr lang="en-US" sz="2667" b="1" dirty="0">
              <a:solidFill>
                <a:schemeClr val="tx2"/>
              </a:solidFill>
            </a:endParaRPr>
          </a:p>
        </p:txBody>
      </p:sp>
      <p:sp>
        <p:nvSpPr>
          <p:cNvPr id="12" name="Title 1"/>
          <p:cNvSpPr txBox="1">
            <a:spLocks/>
          </p:cNvSpPr>
          <p:nvPr/>
        </p:nvSpPr>
        <p:spPr>
          <a:xfrm>
            <a:off x="3271910" y="6138872"/>
            <a:ext cx="3785833" cy="812800"/>
          </a:xfrm>
          <a:prstGeom prst="rect">
            <a:avLst/>
          </a:prstGeom>
        </p:spPr>
        <p:txBody>
          <a:bodyPr vert="horz" lIns="121920" tIns="60960" rIns="121920" bIns="60960" rtlCol="0" anchor="ctr">
            <a:normAutofit fontScale="92500"/>
          </a:bodyPr>
          <a:lstStyle>
            <a:lvl1pPr algn="ctr" defTabSz="914400" rtl="0" eaLnBrk="1" latinLnBrk="0" hangingPunct="1">
              <a:spcBef>
                <a:spcPct val="0"/>
              </a:spcBef>
              <a:buNone/>
              <a:defRPr sz="4400" kern="1200">
                <a:solidFill>
                  <a:schemeClr val="accent5">
                    <a:lumMod val="75000"/>
                  </a:schemeClr>
                </a:solidFill>
                <a:latin typeface="Century Gothic" panose="020B0502020202020204" pitchFamily="34" charset="0"/>
                <a:ea typeface="+mj-ea"/>
                <a:cs typeface="+mj-cs"/>
              </a:defRPr>
            </a:lvl1pPr>
          </a:lstStyle>
          <a:p>
            <a:r>
              <a:rPr lang="en-US" sz="3200" b="1" dirty="0">
                <a:solidFill>
                  <a:schemeClr val="tx2"/>
                </a:solidFill>
              </a:rPr>
              <a:t>flood risk reduction</a:t>
            </a:r>
          </a:p>
        </p:txBody>
      </p:sp>
      <p:sp>
        <p:nvSpPr>
          <p:cNvPr id="13" name="Title 1"/>
          <p:cNvSpPr txBox="1">
            <a:spLocks/>
          </p:cNvSpPr>
          <p:nvPr/>
        </p:nvSpPr>
        <p:spPr>
          <a:xfrm>
            <a:off x="8471517" y="329988"/>
            <a:ext cx="2323484" cy="659973"/>
          </a:xfrm>
          <a:prstGeom prst="rect">
            <a:avLst/>
          </a:prstGeom>
        </p:spPr>
        <p:txBody>
          <a:bodyPr vert="horz" lIns="121920" tIns="60960" rIns="121920" bIns="60960" rtlCol="0" anchor="ctr">
            <a:normAutofit/>
          </a:bodyPr>
          <a:lstStyle>
            <a:lvl1pPr algn="ctr" defTabSz="914400" rtl="0" eaLnBrk="1" latinLnBrk="0" hangingPunct="1">
              <a:spcBef>
                <a:spcPct val="0"/>
              </a:spcBef>
              <a:buNone/>
              <a:defRPr sz="4400" kern="1200">
                <a:solidFill>
                  <a:schemeClr val="accent5">
                    <a:lumMod val="75000"/>
                  </a:schemeClr>
                </a:solidFill>
                <a:latin typeface="Century Gothic" panose="020B0502020202020204" pitchFamily="34" charset="0"/>
                <a:ea typeface="+mj-ea"/>
                <a:cs typeface="+mj-cs"/>
              </a:defRPr>
            </a:lvl1pPr>
          </a:lstStyle>
          <a:p>
            <a:r>
              <a:rPr lang="en-US" sz="2667" b="1" dirty="0">
                <a:solidFill>
                  <a:schemeClr val="tx2"/>
                </a:solidFill>
              </a:rPr>
              <a:t>innovation</a:t>
            </a:r>
          </a:p>
        </p:txBody>
      </p:sp>
      <p:sp>
        <p:nvSpPr>
          <p:cNvPr id="14" name="Title 1"/>
          <p:cNvSpPr txBox="1">
            <a:spLocks/>
          </p:cNvSpPr>
          <p:nvPr/>
        </p:nvSpPr>
        <p:spPr>
          <a:xfrm>
            <a:off x="7416801" y="3120613"/>
            <a:ext cx="2336800" cy="812800"/>
          </a:xfrm>
          <a:prstGeom prst="rect">
            <a:avLst/>
          </a:prstGeom>
        </p:spPr>
        <p:txBody>
          <a:bodyPr vert="horz" lIns="121920" tIns="60960" rIns="121920" bIns="60960" rtlCol="0" anchor="ctr">
            <a:normAutofit/>
          </a:bodyPr>
          <a:lstStyle>
            <a:lvl1pPr algn="ctr" defTabSz="914400" rtl="0" eaLnBrk="1" latinLnBrk="0" hangingPunct="1">
              <a:spcBef>
                <a:spcPct val="0"/>
              </a:spcBef>
              <a:buNone/>
              <a:defRPr sz="4400" kern="1200">
                <a:solidFill>
                  <a:schemeClr val="accent5">
                    <a:lumMod val="75000"/>
                  </a:schemeClr>
                </a:solidFill>
                <a:latin typeface="Century Gothic" panose="020B0502020202020204" pitchFamily="34" charset="0"/>
                <a:ea typeface="+mj-ea"/>
                <a:cs typeface="+mj-cs"/>
              </a:defRPr>
            </a:lvl1pPr>
          </a:lstStyle>
          <a:p>
            <a:r>
              <a:rPr lang="en-US" sz="2667" b="1" dirty="0">
                <a:solidFill>
                  <a:schemeClr val="tx2"/>
                </a:solidFill>
              </a:rPr>
              <a:t>open space</a:t>
            </a:r>
          </a:p>
        </p:txBody>
      </p:sp>
      <p:sp>
        <p:nvSpPr>
          <p:cNvPr id="16" name="Title 1"/>
          <p:cNvSpPr txBox="1">
            <a:spLocks/>
          </p:cNvSpPr>
          <p:nvPr/>
        </p:nvSpPr>
        <p:spPr>
          <a:xfrm>
            <a:off x="3996427" y="3503960"/>
            <a:ext cx="2336800" cy="812800"/>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accent5">
                    <a:lumMod val="75000"/>
                  </a:schemeClr>
                </a:solidFill>
                <a:latin typeface="Century Gothic" panose="020B0502020202020204" pitchFamily="34" charset="0"/>
                <a:ea typeface="+mj-ea"/>
                <a:cs typeface="+mj-cs"/>
              </a:defRPr>
            </a:lvl1pPr>
          </a:lstStyle>
          <a:p>
            <a:r>
              <a:rPr lang="en-US" sz="2667" b="1" dirty="0">
                <a:solidFill>
                  <a:schemeClr val="tx2"/>
                </a:solidFill>
              </a:rPr>
              <a:t>public access</a:t>
            </a:r>
          </a:p>
        </p:txBody>
      </p:sp>
      <p:sp>
        <p:nvSpPr>
          <p:cNvPr id="17" name="Title 1"/>
          <p:cNvSpPr txBox="1">
            <a:spLocks/>
          </p:cNvSpPr>
          <p:nvPr/>
        </p:nvSpPr>
        <p:spPr>
          <a:xfrm>
            <a:off x="4500732" y="1"/>
            <a:ext cx="2438400" cy="932417"/>
          </a:xfrm>
          <a:prstGeom prst="rect">
            <a:avLst/>
          </a:prstGeom>
        </p:spPr>
        <p:txBody>
          <a:bodyPr vert="horz" lIns="121920" tIns="60960" rIns="121920" bIns="60960" rtlCol="0" anchor="ctr">
            <a:normAutofit lnSpcReduction="10000"/>
          </a:bodyPr>
          <a:lstStyle>
            <a:lvl1pPr algn="ctr" defTabSz="914400" rtl="0" eaLnBrk="1" latinLnBrk="0" hangingPunct="1">
              <a:spcBef>
                <a:spcPct val="0"/>
              </a:spcBef>
              <a:buNone/>
              <a:defRPr sz="4400" kern="1200">
                <a:solidFill>
                  <a:schemeClr val="accent5">
                    <a:lumMod val="75000"/>
                  </a:schemeClr>
                </a:solidFill>
                <a:latin typeface="Century Gothic" panose="020B0502020202020204" pitchFamily="34" charset="0"/>
                <a:ea typeface="+mj-ea"/>
                <a:cs typeface="+mj-cs"/>
              </a:defRPr>
            </a:lvl1pPr>
          </a:lstStyle>
          <a:p>
            <a:r>
              <a:rPr lang="en-US" sz="2667" b="1" dirty="0">
                <a:solidFill>
                  <a:schemeClr val="tx2"/>
                </a:solidFill>
              </a:rPr>
              <a:t>culture</a:t>
            </a:r>
          </a:p>
          <a:p>
            <a:r>
              <a:rPr lang="en-US" sz="2667" b="1" dirty="0">
                <a:solidFill>
                  <a:schemeClr val="tx2"/>
                </a:solidFill>
              </a:rPr>
              <a:t>heritage</a:t>
            </a:r>
          </a:p>
        </p:txBody>
      </p:sp>
      <p:sp>
        <p:nvSpPr>
          <p:cNvPr id="18" name="Title 1"/>
          <p:cNvSpPr txBox="1">
            <a:spLocks/>
          </p:cNvSpPr>
          <p:nvPr/>
        </p:nvSpPr>
        <p:spPr>
          <a:xfrm>
            <a:off x="6218926" y="709535"/>
            <a:ext cx="2323484" cy="961221"/>
          </a:xfrm>
          <a:prstGeom prst="rect">
            <a:avLst/>
          </a:prstGeom>
        </p:spPr>
        <p:txBody>
          <a:bodyPr vert="horz" lIns="121920" tIns="60960" rIns="121920" bIns="60960" rtlCol="0" anchor="ctr">
            <a:normAutofit/>
          </a:bodyPr>
          <a:lstStyle>
            <a:lvl1pPr algn="ctr" defTabSz="914400" rtl="0" eaLnBrk="1" latinLnBrk="0" hangingPunct="1">
              <a:spcBef>
                <a:spcPct val="0"/>
              </a:spcBef>
              <a:buNone/>
              <a:defRPr sz="4400" kern="1200">
                <a:solidFill>
                  <a:schemeClr val="accent5">
                    <a:lumMod val="75000"/>
                  </a:schemeClr>
                </a:solidFill>
                <a:latin typeface="Century Gothic" panose="020B0502020202020204" pitchFamily="34" charset="0"/>
                <a:ea typeface="+mj-ea"/>
                <a:cs typeface="+mj-cs"/>
              </a:defRPr>
            </a:lvl1pPr>
          </a:lstStyle>
          <a:p>
            <a:r>
              <a:rPr lang="en-US" sz="2667" b="1" dirty="0">
                <a:solidFill>
                  <a:schemeClr val="tx2"/>
                </a:solidFill>
              </a:rPr>
              <a:t>property values</a:t>
            </a:r>
          </a:p>
        </p:txBody>
      </p:sp>
    </p:spTree>
    <p:extLst>
      <p:ext uri="{BB962C8B-B14F-4D97-AF65-F5344CB8AC3E}">
        <p14:creationId xmlns:p14="http://schemas.microsoft.com/office/powerpoint/2010/main" val="333224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3" grpId="0"/>
      <p:bldP spid="14" grpId="0"/>
      <p:bldP spid="16" grpId="0"/>
      <p:bldP spid="17" grpId="0"/>
      <p:bldP spid="1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337E350D-1880-4C4F-9964-E0F8FC16BEC3}" type="slidenum">
              <a:rPr lang="en-US" smtClean="0">
                <a:solidFill>
                  <a:srgbClr val="3D5588">
                    <a:lumMod val="75000"/>
                  </a:srgbClr>
                </a:solidFill>
              </a:rPr>
              <a:pPr/>
              <a:t>34</a:t>
            </a:fld>
            <a:endParaRPr lang="en-US" dirty="0">
              <a:solidFill>
                <a:srgbClr val="3D5588">
                  <a:lumMod val="75000"/>
                </a:srgbClr>
              </a:solidFill>
            </a:endParaRPr>
          </a:p>
        </p:txBody>
      </p:sp>
      <p:pic>
        <p:nvPicPr>
          <p:cNvPr id="13" name="Picture 12" descr="Screen Clipping">
            <a:extLst>
              <a:ext uri="{FF2B5EF4-FFF2-40B4-BE49-F238E27FC236}">
                <a16:creationId xmlns:a16="http://schemas.microsoft.com/office/drawing/2014/main" id="{EFE97F62-2DCC-405A-BD8E-5D8DBF9A4E5A}"/>
              </a:ext>
            </a:extLst>
          </p:cNvPr>
          <p:cNvPicPr>
            <a:picLocks noChangeAspect="1"/>
          </p:cNvPicPr>
          <p:nvPr/>
        </p:nvPicPr>
        <p:blipFill rotWithShape="1">
          <a:blip r:embed="rId3"/>
          <a:srcRect l="5584" t="35884" r="10021" b="4953"/>
          <a:stretch/>
        </p:blipFill>
        <p:spPr>
          <a:xfrm>
            <a:off x="141" y="4101955"/>
            <a:ext cx="6754462" cy="2756046"/>
          </a:xfrm>
          <a:prstGeom prst="rect">
            <a:avLst/>
          </a:prstGeom>
          <a:ln>
            <a:solidFill>
              <a:schemeClr val="tx1"/>
            </a:solidFill>
          </a:ln>
        </p:spPr>
      </p:pic>
      <p:sp>
        <p:nvSpPr>
          <p:cNvPr id="14" name="Title 1"/>
          <p:cNvSpPr txBox="1">
            <a:spLocks/>
          </p:cNvSpPr>
          <p:nvPr/>
        </p:nvSpPr>
        <p:spPr>
          <a:xfrm>
            <a:off x="77351" y="4544567"/>
            <a:ext cx="2230812" cy="741900"/>
          </a:xfrm>
          <a:prstGeom prst="rect">
            <a:avLst/>
          </a:prstGeom>
          <a:solidFill>
            <a:schemeClr val="bg1"/>
          </a:solidFill>
          <a:ln w="12700">
            <a:solidFill>
              <a:schemeClr val="tx2"/>
            </a:solidFill>
          </a:ln>
        </p:spPr>
        <p:txBody>
          <a:bodyPr vert="horz" lIns="91440" tIns="274320" rIns="91440" bIns="274320" rtlCol="0" anchor="ctr">
            <a:noAutofit/>
          </a:bodyPr>
          <a:lstStyle>
            <a:lvl1pPr algn="ctr" defTabSz="457200" rtl="0" eaLnBrk="1" latinLnBrk="0" hangingPunct="1">
              <a:lnSpc>
                <a:spcPct val="90000"/>
              </a:lnSpc>
              <a:spcBef>
                <a:spcPct val="0"/>
              </a:spcBef>
              <a:buNone/>
              <a:defRPr sz="2400" b="1" i="0" kern="1200" baseline="0">
                <a:solidFill>
                  <a:srgbClr val="00366C"/>
                </a:solidFill>
                <a:latin typeface="Gill Sans"/>
                <a:ea typeface="+mj-ea"/>
                <a:cs typeface="Gill Sans"/>
              </a:defRPr>
            </a:lvl1pPr>
          </a:lstStyle>
          <a:p>
            <a:r>
              <a:rPr lang="en-US" sz="1600" dirty="0">
                <a:latin typeface="Gill Sans MT" panose="020B0502020104020203" pitchFamily="34" charset="0"/>
              </a:rPr>
              <a:t>Brownfield Grants for Planning, Design, &amp; Construction </a:t>
            </a:r>
          </a:p>
        </p:txBody>
      </p:sp>
      <p:sp>
        <p:nvSpPr>
          <p:cNvPr id="15" name="Title 1"/>
          <p:cNvSpPr txBox="1">
            <a:spLocks/>
          </p:cNvSpPr>
          <p:nvPr/>
        </p:nvSpPr>
        <p:spPr>
          <a:xfrm>
            <a:off x="151058" y="-12648"/>
            <a:ext cx="12191717" cy="816162"/>
          </a:xfrm>
          <a:prstGeom prst="rect">
            <a:avLst/>
          </a:prstGeom>
        </p:spPr>
        <p:txBody>
          <a:bodyPr vert="horz" lIns="91440" tIns="45720" rIns="91440" bIns="45720" rtlCol="0" anchor="ctr">
            <a:noAutofit/>
          </a:bodyPr>
          <a:lstStyle>
            <a:lvl1pPr algn="ctr" defTabSz="457200" rtl="0" eaLnBrk="1" latinLnBrk="0" hangingPunct="1">
              <a:lnSpc>
                <a:spcPct val="90000"/>
              </a:lnSpc>
              <a:spcBef>
                <a:spcPct val="0"/>
              </a:spcBef>
              <a:buNone/>
              <a:defRPr sz="2400" b="1" i="0" kern="1200" baseline="0">
                <a:solidFill>
                  <a:srgbClr val="00366C"/>
                </a:solidFill>
                <a:latin typeface="Gill Sans"/>
                <a:ea typeface="+mj-ea"/>
                <a:cs typeface="Gill Sans"/>
              </a:defRPr>
            </a:lvl1pPr>
          </a:lstStyle>
          <a:p>
            <a:pPr defTabSz="914400"/>
            <a:r>
              <a:rPr lang="en-US" sz="3200" spc="-70" dirty="0">
                <a:solidFill>
                  <a:srgbClr val="002060"/>
                </a:solidFill>
                <a:latin typeface="Gill Sans MT" panose="020B0502020104020203" pitchFamily="34" charset="0"/>
                <a:cs typeface="Arial" panose="020B0604020202020204" pitchFamily="34" charset="0"/>
              </a:rPr>
              <a:t>Neighborhood</a:t>
            </a:r>
            <a:r>
              <a:rPr lang="en-US" sz="3600" spc="-70" dirty="0">
                <a:solidFill>
                  <a:srgbClr val="002060"/>
                </a:solidFill>
                <a:latin typeface="Gill Sans MT" panose="020B0502020104020203" pitchFamily="34" charset="0"/>
                <a:cs typeface="Arial" panose="020B0604020202020204" pitchFamily="34" charset="0"/>
              </a:rPr>
              <a:t> </a:t>
            </a:r>
            <a:r>
              <a:rPr lang="en-US" sz="3200" spc="-70" dirty="0">
                <a:solidFill>
                  <a:srgbClr val="002060"/>
                </a:solidFill>
                <a:latin typeface="Gill Sans MT" panose="020B0502020104020203" pitchFamily="34" charset="0"/>
                <a:cs typeface="Arial" panose="020B0604020202020204" pitchFamily="34" charset="0"/>
              </a:rPr>
              <a:t>Development and Engineering Efforts</a:t>
            </a:r>
          </a:p>
        </p:txBody>
      </p:sp>
      <p:pic>
        <p:nvPicPr>
          <p:cNvPr id="16" name="Picture 15"/>
          <p:cNvPicPr>
            <a:picLocks noChangeAspect="1"/>
          </p:cNvPicPr>
          <p:nvPr/>
        </p:nvPicPr>
        <p:blipFill rotWithShape="1">
          <a:blip r:embed="rId4">
            <a:extLst>
              <a:ext uri="{28A0092B-C50C-407E-A947-70E740481C1C}">
                <a14:useLocalDpi xmlns:a14="http://schemas.microsoft.com/office/drawing/2010/main" val="0"/>
              </a:ext>
            </a:extLst>
          </a:blip>
          <a:srcRect b="22941"/>
          <a:stretch/>
        </p:blipFill>
        <p:spPr>
          <a:xfrm>
            <a:off x="6754603" y="1507512"/>
            <a:ext cx="5430748" cy="5332449"/>
          </a:xfrm>
          <a:prstGeom prst="rect">
            <a:avLst/>
          </a:prstGeom>
        </p:spPr>
      </p:pic>
      <p:sp>
        <p:nvSpPr>
          <p:cNvPr id="17" name="Title 1"/>
          <p:cNvSpPr txBox="1">
            <a:spLocks/>
          </p:cNvSpPr>
          <p:nvPr/>
        </p:nvSpPr>
        <p:spPr>
          <a:xfrm>
            <a:off x="7017224" y="844206"/>
            <a:ext cx="5174776" cy="508280"/>
          </a:xfrm>
          <a:prstGeom prst="rect">
            <a:avLst/>
          </a:prstGeom>
        </p:spPr>
        <p:txBody>
          <a:bodyPr vert="horz" lIns="91440" tIns="45720" rIns="91440" bIns="45720" rtlCol="0" anchor="ctr">
            <a:noAutofit/>
          </a:bodyPr>
          <a:lstStyle>
            <a:lvl1pPr algn="ctr" defTabSz="457200" rtl="0" eaLnBrk="1" latinLnBrk="0" hangingPunct="1">
              <a:lnSpc>
                <a:spcPct val="90000"/>
              </a:lnSpc>
              <a:spcBef>
                <a:spcPct val="0"/>
              </a:spcBef>
              <a:buNone/>
              <a:defRPr sz="2400" b="1" i="0" kern="1200" baseline="0">
                <a:solidFill>
                  <a:srgbClr val="00366C"/>
                </a:solidFill>
                <a:latin typeface="Gill Sans"/>
                <a:ea typeface="+mj-ea"/>
                <a:cs typeface="Gill Sans"/>
              </a:defRPr>
            </a:lvl1pPr>
          </a:lstStyle>
          <a:p>
            <a:r>
              <a:rPr lang="en-US" sz="1800" dirty="0">
                <a:solidFill>
                  <a:srgbClr val="002060"/>
                </a:solidFill>
                <a:latin typeface="Gill Sans MT" panose="020B0502020104020203" pitchFamily="34" charset="0"/>
              </a:rPr>
              <a:t>USACE – CSRM</a:t>
            </a:r>
          </a:p>
          <a:p>
            <a:r>
              <a:rPr lang="en-US" sz="1800" dirty="0">
                <a:solidFill>
                  <a:srgbClr val="002060"/>
                </a:solidFill>
                <a:latin typeface="Gill Sans MT" panose="020B0502020104020203" pitchFamily="34" charset="0"/>
              </a:rPr>
              <a:t>(Pre-Construction Engineering Design ) </a:t>
            </a:r>
          </a:p>
        </p:txBody>
      </p:sp>
      <p:sp>
        <p:nvSpPr>
          <p:cNvPr id="18" name="Rectangle 17">
            <a:extLst>
              <a:ext uri="{FF2B5EF4-FFF2-40B4-BE49-F238E27FC236}">
                <a16:creationId xmlns:a16="http://schemas.microsoft.com/office/drawing/2014/main" id="{5F820A0C-D067-4947-B7C2-FB0F2267CC06}"/>
              </a:ext>
            </a:extLst>
          </p:cNvPr>
          <p:cNvSpPr/>
          <p:nvPr/>
        </p:nvSpPr>
        <p:spPr>
          <a:xfrm>
            <a:off x="9865921" y="1517519"/>
            <a:ext cx="2326079" cy="646331"/>
          </a:xfrm>
          <a:prstGeom prst="rect">
            <a:avLst/>
          </a:prstGeom>
          <a:solidFill>
            <a:schemeClr val="bg1"/>
          </a:solidFill>
        </p:spPr>
        <p:txBody>
          <a:bodyPr wrap="square">
            <a:spAutoFit/>
          </a:bodyPr>
          <a:lstStyle/>
          <a:p>
            <a:pPr>
              <a:defRPr/>
            </a:pPr>
            <a:r>
              <a:rPr lang="en-US" sz="1200" b="1" dirty="0">
                <a:solidFill>
                  <a:srgbClr val="002060"/>
                </a:solidFill>
                <a:latin typeface="Gill Sans MT" panose="020B0502020104020203" pitchFamily="34" charset="0"/>
              </a:rPr>
              <a:t>3.2 BCR  - Overall</a:t>
            </a:r>
            <a:endParaRPr lang="en-US" sz="1200" b="1" dirty="0">
              <a:solidFill>
                <a:schemeClr val="tx2"/>
              </a:solidFill>
              <a:latin typeface="Gill Sans MT" panose="020B0502020104020203" pitchFamily="34" charset="0"/>
            </a:endParaRPr>
          </a:p>
          <a:p>
            <a:pPr>
              <a:defRPr/>
            </a:pPr>
            <a:r>
              <a:rPr lang="en-US" sz="1200" b="1" dirty="0">
                <a:solidFill>
                  <a:srgbClr val="FF0000"/>
                </a:solidFill>
                <a:latin typeface="Gill Sans MT" panose="020B0502020104020203" pitchFamily="34" charset="0"/>
              </a:rPr>
              <a:t>3.6 BCR - Downtown System</a:t>
            </a:r>
          </a:p>
          <a:p>
            <a:pPr>
              <a:defRPr/>
            </a:pPr>
            <a:r>
              <a:rPr lang="en-US" sz="1200" b="1" dirty="0">
                <a:solidFill>
                  <a:srgbClr val="FF0000"/>
                </a:solidFill>
                <a:latin typeface="Gill Sans MT" panose="020B0502020104020203" pitchFamily="34" charset="0"/>
              </a:rPr>
              <a:t>PED Phase Began July 2019</a:t>
            </a:r>
          </a:p>
        </p:txBody>
      </p:sp>
      <p:sp>
        <p:nvSpPr>
          <p:cNvPr id="21" name="Title 1">
            <a:extLst>
              <a:ext uri="{FF2B5EF4-FFF2-40B4-BE49-F238E27FC236}">
                <a16:creationId xmlns:a16="http://schemas.microsoft.com/office/drawing/2014/main" id="{01ECCA21-4B9A-41C9-9D19-09CEC10D87BC}"/>
              </a:ext>
            </a:extLst>
          </p:cNvPr>
          <p:cNvSpPr txBox="1">
            <a:spLocks/>
          </p:cNvSpPr>
          <p:nvPr/>
        </p:nvSpPr>
        <p:spPr>
          <a:xfrm>
            <a:off x="150918" y="698781"/>
            <a:ext cx="6095999" cy="399565"/>
          </a:xfrm>
          <a:prstGeom prst="rect">
            <a:avLst/>
          </a:prstGeom>
          <a:solidFill>
            <a:schemeClr val="bg1"/>
          </a:solidFill>
          <a:ln w="12700">
            <a:noFill/>
          </a:ln>
        </p:spPr>
        <p:txBody>
          <a:bodyPr vert="horz" lIns="91440" tIns="274320" rIns="91440" bIns="274320" rtlCol="0" anchor="ctr">
            <a:noAutofit/>
          </a:bodyPr>
          <a:lstStyle>
            <a:lvl1pPr algn="ctr" defTabSz="457200" rtl="0" eaLnBrk="1" latinLnBrk="0" hangingPunct="1">
              <a:lnSpc>
                <a:spcPct val="90000"/>
              </a:lnSpc>
              <a:spcBef>
                <a:spcPct val="0"/>
              </a:spcBef>
              <a:buNone/>
              <a:defRPr sz="2400" b="1" i="0" kern="1200" baseline="0">
                <a:solidFill>
                  <a:srgbClr val="00366C"/>
                </a:solidFill>
                <a:latin typeface="Gill Sans"/>
                <a:ea typeface="+mj-ea"/>
                <a:cs typeface="Gill Sans"/>
              </a:defRPr>
            </a:lvl1pPr>
          </a:lstStyle>
          <a:p>
            <a:r>
              <a:rPr lang="en-US" sz="1600" dirty="0">
                <a:latin typeface="Gill Sans MT" panose="020B0502020104020203" pitchFamily="34" charset="0"/>
              </a:rPr>
              <a:t>Ohio Creek/Chesterfield Heights (NDRC)</a:t>
            </a:r>
          </a:p>
        </p:txBody>
      </p:sp>
      <p:sp>
        <p:nvSpPr>
          <p:cNvPr id="7" name="Title 6">
            <a:extLst>
              <a:ext uri="{FF2B5EF4-FFF2-40B4-BE49-F238E27FC236}">
                <a16:creationId xmlns:a16="http://schemas.microsoft.com/office/drawing/2014/main" id="{7A851F73-E3EC-4670-984A-9A754DD0B96B}"/>
              </a:ext>
            </a:extLst>
          </p:cNvPr>
          <p:cNvSpPr>
            <a:spLocks noGrp="1"/>
          </p:cNvSpPr>
          <p:nvPr>
            <p:ph type="title"/>
          </p:nvPr>
        </p:nvSpPr>
        <p:spPr/>
        <p:txBody>
          <a:bodyPr/>
          <a:lstStyle/>
          <a:p>
            <a:endParaRPr lang="en-US" sz="3200" b="1" spc="-70" dirty="0">
              <a:solidFill>
                <a:srgbClr val="002060"/>
              </a:solidFill>
              <a:latin typeface="Gill Sans MT" panose="020B0502020104020203" pitchFamily="34" charset="0"/>
              <a:cs typeface="Arial" panose="020B0604020202020204" pitchFamily="34" charset="0"/>
            </a:endParaRPr>
          </a:p>
        </p:txBody>
      </p:sp>
      <p:pic>
        <p:nvPicPr>
          <p:cNvPr id="22" name="Picture 21">
            <a:extLst>
              <a:ext uri="{FF2B5EF4-FFF2-40B4-BE49-F238E27FC236}">
                <a16:creationId xmlns:a16="http://schemas.microsoft.com/office/drawing/2014/main" id="{9B207596-8550-4E5C-BCB6-9D6B96330029}"/>
              </a:ext>
            </a:extLst>
          </p:cNvPr>
          <p:cNvPicPr>
            <a:picLocks noChangeAspect="1"/>
          </p:cNvPicPr>
          <p:nvPr/>
        </p:nvPicPr>
        <p:blipFill rotWithShape="1">
          <a:blip r:embed="rId5"/>
          <a:srcRect l="7822" t="14758" r="5208" b="12421"/>
          <a:stretch/>
        </p:blipFill>
        <p:spPr>
          <a:xfrm>
            <a:off x="141" y="1044944"/>
            <a:ext cx="6747813" cy="3390019"/>
          </a:xfrm>
          <a:prstGeom prst="rect">
            <a:avLst/>
          </a:prstGeom>
        </p:spPr>
      </p:pic>
      <p:sp>
        <p:nvSpPr>
          <p:cNvPr id="2" name="Oval 1">
            <a:extLst>
              <a:ext uri="{FF2B5EF4-FFF2-40B4-BE49-F238E27FC236}">
                <a16:creationId xmlns:a16="http://schemas.microsoft.com/office/drawing/2014/main" id="{B4ED76F9-2B60-4062-9FF8-AE37FAF2CFC3}"/>
              </a:ext>
            </a:extLst>
          </p:cNvPr>
          <p:cNvSpPr/>
          <p:nvPr/>
        </p:nvSpPr>
        <p:spPr>
          <a:xfrm>
            <a:off x="8463064" y="5759654"/>
            <a:ext cx="875489" cy="508280"/>
          </a:xfrm>
          <a:prstGeom prst="ellipse">
            <a:avLst/>
          </a:prstGeom>
          <a:noFill/>
          <a:ln w="76200">
            <a:solidFill>
              <a:srgbClr val="5BD4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134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6E08-601C-4ED9-B367-E5AD6E7A5FF9}"/>
              </a:ext>
            </a:extLst>
          </p:cNvPr>
          <p:cNvSpPr>
            <a:spLocks noGrp="1"/>
          </p:cNvSpPr>
          <p:nvPr>
            <p:ph type="title"/>
          </p:nvPr>
        </p:nvSpPr>
        <p:spPr>
          <a:xfrm>
            <a:off x="838200" y="445771"/>
            <a:ext cx="10515600" cy="891540"/>
          </a:xfrm>
        </p:spPr>
        <p:txBody>
          <a:bodyPr>
            <a:normAutofit/>
          </a:bodyPr>
          <a:lstStyle/>
          <a:p>
            <a:r>
              <a:rPr lang="en-US" sz="3600" b="1" dirty="0">
                <a:solidFill>
                  <a:srgbClr val="002060"/>
                </a:solidFill>
                <a:latin typeface="Gill Sans MT" panose="020B0502020104020203" pitchFamily="34" charset="0"/>
              </a:rPr>
              <a:t>Ohio Creek Project Components</a:t>
            </a:r>
          </a:p>
        </p:txBody>
      </p:sp>
      <p:sp>
        <p:nvSpPr>
          <p:cNvPr id="4" name="Slide Number Placeholder 3">
            <a:extLst>
              <a:ext uri="{FF2B5EF4-FFF2-40B4-BE49-F238E27FC236}">
                <a16:creationId xmlns:a16="http://schemas.microsoft.com/office/drawing/2014/main" id="{BCAEBD3C-955B-4F3F-9A0F-A7F774428B61}"/>
              </a:ext>
            </a:extLst>
          </p:cNvPr>
          <p:cNvSpPr>
            <a:spLocks noGrp="1"/>
          </p:cNvSpPr>
          <p:nvPr>
            <p:ph type="sldNum" sz="quarter" idx="10"/>
          </p:nvPr>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9B42EC9F-7942-914A-9571-C906EF4105A9}" type="datetimeFigureOut">
              <a:rPr lang="en-US" smtClean="0"/>
              <a:pPr marL="0" marR="0" lvl="0" indent="0" algn="l" defTabSz="457200" rtl="0" eaLnBrk="1" fontAlgn="auto" latinLnBrk="0" hangingPunct="1">
                <a:lnSpc>
                  <a:spcPct val="100000"/>
                </a:lnSpc>
                <a:spcBef>
                  <a:spcPts val="0"/>
                </a:spcBef>
                <a:spcAft>
                  <a:spcPts val="0"/>
                </a:spcAft>
                <a:buClrTx/>
                <a:buSzTx/>
                <a:buFontTx/>
                <a:buNone/>
                <a:tabLst/>
                <a:defRPr/>
              </a:pPr>
              <a:t>8/13/25</a:t>
            </a:fld>
            <a:endParaRPr kumimoji="0" lang="en-US" sz="1200" b="0" i="0" u="none" strike="noStrike" kern="1200" cap="none" spc="0" normalizeH="0" baseline="0" noProof="0" dirty="0">
              <a:ln>
                <a:noFill/>
              </a:ln>
              <a:solidFill>
                <a:srgbClr val="00366C">
                  <a:tint val="75000"/>
                </a:srgbClr>
              </a:solidFill>
              <a:effectLst/>
              <a:uLnTx/>
              <a:uFillTx/>
              <a:latin typeface="Corbel" panose="020B0503020204020204"/>
              <a:ea typeface="+mn-ea"/>
              <a:cs typeface="+mn-cs"/>
            </a:endParaRPr>
          </a:p>
        </p:txBody>
      </p:sp>
      <p:sp>
        <p:nvSpPr>
          <p:cNvPr id="6" name="Text Placeholder 4">
            <a:extLst>
              <a:ext uri="{FF2B5EF4-FFF2-40B4-BE49-F238E27FC236}">
                <a16:creationId xmlns:a16="http://schemas.microsoft.com/office/drawing/2014/main" id="{EADD52B2-FCCA-4E5D-B384-B918809BEEAF}"/>
              </a:ext>
            </a:extLst>
          </p:cNvPr>
          <p:cNvSpPr txBox="1">
            <a:spLocks/>
          </p:cNvSpPr>
          <p:nvPr/>
        </p:nvSpPr>
        <p:spPr>
          <a:xfrm>
            <a:off x="9001566" y="1637414"/>
            <a:ext cx="3345711" cy="5032375"/>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rgbClr val="00366C"/>
                </a:solidFill>
                <a:effectLst/>
                <a:uLnTx/>
                <a:uFillTx/>
                <a:latin typeface="Corbel" panose="020B0503020204020204"/>
                <a:ea typeface="+mn-ea"/>
                <a:cs typeface="+mn-cs"/>
              </a:rPr>
              <a:t>Coastal Protection</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Earthen berm (1 mi.)</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Flood wall (800 ft.)</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Raise roads (1 mi.)</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Tide gate</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Living shoreline/oyster reefs (1,500 ft.)</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Wetlands (3+ acres)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rgbClr val="00366C"/>
                </a:solidFill>
                <a:effectLst/>
                <a:uLnTx/>
                <a:uFillTx/>
                <a:latin typeface="Corbel" panose="020B0503020204020204"/>
                <a:ea typeface="+mn-ea"/>
                <a:cs typeface="+mn-cs"/>
              </a:rPr>
              <a:t>Stormwater Management</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Parcel-level (RYR Program)</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Street-level bioswales</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Stormwater parks</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Tree plantings (2,000)</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Pipe upgrades (2 mi.)</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Pervious pavers (</a:t>
            </a:r>
            <a:r>
              <a:rPr kumimoji="0" lang="en-US" sz="2200" b="0" i="0" u="none" strike="noStrike" kern="1200" cap="none" spc="0" normalizeH="0" baseline="0" noProof="0" dirty="0" err="1">
                <a:ln>
                  <a:noFill/>
                </a:ln>
                <a:solidFill>
                  <a:srgbClr val="00366C"/>
                </a:solidFill>
                <a:effectLst/>
                <a:uLnTx/>
                <a:uFillTx/>
                <a:latin typeface="Corbel" panose="020B0503020204020204"/>
                <a:ea typeface="+mn-ea"/>
                <a:cs typeface="+mn-cs"/>
              </a:rPr>
              <a:t>Marlb</a:t>
            </a: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 Ave.)</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2 pump stations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rgbClr val="00366C"/>
                </a:solidFill>
                <a:effectLst/>
                <a:uLnTx/>
                <a:uFillTx/>
                <a:latin typeface="Corbel" panose="020B0503020204020204"/>
                <a:ea typeface="+mn-ea"/>
                <a:cs typeface="+mn-cs"/>
              </a:rPr>
              <a:t>Amenities/Connections</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Improve Ballentine Blvd. underpass</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Fishing pier</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Community park</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rPr>
              <a:t>Walk/bike</a:t>
            </a:r>
            <a:r>
              <a:rPr lang="en-US" sz="2200" dirty="0">
                <a:solidFill>
                  <a:srgbClr val="00366C"/>
                </a:solidFill>
                <a:latin typeface="Corbel" panose="020B0503020204020204"/>
              </a:rPr>
              <a:t> trails</a:t>
            </a:r>
            <a:endParaRPr kumimoji="0" lang="en-US" sz="2200" b="0" i="0" u="none" strike="noStrike" kern="1200" cap="none" spc="0" normalizeH="0" baseline="0" noProof="0" dirty="0">
              <a:ln>
                <a:noFill/>
              </a:ln>
              <a:solidFill>
                <a:srgbClr val="00366C"/>
              </a:solidFill>
              <a:effectLst/>
              <a:uLnTx/>
              <a:uFillTx/>
              <a:latin typeface="Corbel" panose="020B0503020204020204"/>
              <a:ea typeface="+mn-ea"/>
              <a:cs typeface="+mn-cs"/>
            </a:endParaRP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endParaRPr kumimoji="0" lang="en-US" sz="2400" b="0" i="0" u="none" strike="noStrike" kern="1200" cap="none" spc="0" normalizeH="0" baseline="0" noProof="0" dirty="0">
              <a:ln>
                <a:noFill/>
              </a:ln>
              <a:solidFill>
                <a:srgbClr val="00366C"/>
              </a:solidFill>
              <a:effectLst/>
              <a:uLnTx/>
              <a:uFillTx/>
              <a:latin typeface="Corbel" panose="020B0503020204020204"/>
              <a:ea typeface="+mn-ea"/>
              <a:cs typeface="+mn-cs"/>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366C"/>
              </a:solidFill>
              <a:effectLst/>
              <a:uLnTx/>
              <a:uFillTx/>
              <a:latin typeface="Corbel" panose="020B0503020204020204"/>
              <a:ea typeface="+mn-ea"/>
              <a:cs typeface="+mn-cs"/>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366C"/>
              </a:solidFill>
              <a:effectLst/>
              <a:uLnTx/>
              <a:uFillTx/>
              <a:latin typeface="Corbel" panose="020B0503020204020204"/>
              <a:ea typeface="+mn-ea"/>
              <a:cs typeface="+mn-cs"/>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366C"/>
              </a:solidFill>
              <a:effectLst/>
              <a:uLnTx/>
              <a:uFillTx/>
              <a:latin typeface="Corbel" panose="020B0503020204020204"/>
              <a:ea typeface="+mn-ea"/>
              <a:cs typeface="+mn-cs"/>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366C"/>
              </a:solidFill>
              <a:effectLst/>
              <a:uLnTx/>
              <a:uFillTx/>
              <a:latin typeface="Corbel" panose="020B0503020204020204"/>
              <a:ea typeface="+mn-ea"/>
              <a:cs typeface="+mn-cs"/>
            </a:endParaRPr>
          </a:p>
        </p:txBody>
      </p:sp>
      <p:pic>
        <p:nvPicPr>
          <p:cNvPr id="5" name="Picture 4">
            <a:extLst>
              <a:ext uri="{FF2B5EF4-FFF2-40B4-BE49-F238E27FC236}">
                <a16:creationId xmlns:a16="http://schemas.microsoft.com/office/drawing/2014/main" id="{A6C4FD89-B4E8-4541-B475-5F1C301D11BC}"/>
              </a:ext>
            </a:extLst>
          </p:cNvPr>
          <p:cNvPicPr>
            <a:picLocks noChangeAspect="1"/>
          </p:cNvPicPr>
          <p:nvPr/>
        </p:nvPicPr>
        <p:blipFill rotWithShape="1">
          <a:blip r:embed="rId3"/>
          <a:srcRect l="15736" t="20933" r="3368" b="4272"/>
          <a:stretch/>
        </p:blipFill>
        <p:spPr>
          <a:xfrm>
            <a:off x="0" y="1637414"/>
            <a:ext cx="9313921" cy="5220586"/>
          </a:xfrm>
          <a:prstGeom prst="rect">
            <a:avLst/>
          </a:prstGeom>
        </p:spPr>
      </p:pic>
      <p:sp>
        <p:nvSpPr>
          <p:cNvPr id="3" name="Rectangle 2">
            <a:extLst>
              <a:ext uri="{FF2B5EF4-FFF2-40B4-BE49-F238E27FC236}">
                <a16:creationId xmlns:a16="http://schemas.microsoft.com/office/drawing/2014/main" id="{7A19F680-2899-4869-8050-F9307E2C3B2E}"/>
              </a:ext>
            </a:extLst>
          </p:cNvPr>
          <p:cNvSpPr/>
          <p:nvPr/>
        </p:nvSpPr>
        <p:spPr>
          <a:xfrm>
            <a:off x="0" y="6413029"/>
            <a:ext cx="1224950" cy="5132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04068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5850FFA-E536-4B15-ABA3-E5493A00E2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1106" y="974147"/>
            <a:ext cx="3480079" cy="2610059"/>
          </a:xfrm>
          <a:prstGeom prst="rect">
            <a:avLst/>
          </a:prstGeom>
        </p:spPr>
      </p:pic>
      <p:sp>
        <p:nvSpPr>
          <p:cNvPr id="2" name="Title 1">
            <a:extLst>
              <a:ext uri="{FF2B5EF4-FFF2-40B4-BE49-F238E27FC236}">
                <a16:creationId xmlns:a16="http://schemas.microsoft.com/office/drawing/2014/main" id="{FA175DE5-F072-4201-854F-79BE66219C49}"/>
              </a:ext>
            </a:extLst>
          </p:cNvPr>
          <p:cNvSpPr>
            <a:spLocks noGrp="1"/>
          </p:cNvSpPr>
          <p:nvPr>
            <p:ph type="title"/>
          </p:nvPr>
        </p:nvSpPr>
        <p:spPr>
          <a:xfrm>
            <a:off x="3247846" y="114964"/>
            <a:ext cx="5696308" cy="643450"/>
          </a:xfrm>
        </p:spPr>
        <p:txBody>
          <a:bodyPr>
            <a:normAutofit fontScale="90000"/>
          </a:bodyPr>
          <a:lstStyle/>
          <a:p>
            <a:r>
              <a:rPr lang="en-US" sz="3600" b="1" spc="-70" dirty="0">
                <a:solidFill>
                  <a:srgbClr val="002060"/>
                </a:solidFill>
                <a:latin typeface="Gill Sans MT" panose="020B0502020104020203" pitchFamily="34" charset="0"/>
                <a:cs typeface="Arial" panose="020B0604020202020204" pitchFamily="34" charset="0"/>
              </a:rPr>
              <a:t>Community-Driven Design</a:t>
            </a:r>
          </a:p>
        </p:txBody>
      </p:sp>
      <p:pic>
        <p:nvPicPr>
          <p:cNvPr id="6" name="Content Placeholder 5">
            <a:extLst>
              <a:ext uri="{FF2B5EF4-FFF2-40B4-BE49-F238E27FC236}">
                <a16:creationId xmlns:a16="http://schemas.microsoft.com/office/drawing/2014/main" id="{2012F1F0-8298-4C03-9C91-AC765AF2C33E}"/>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l="2364" r="2364"/>
          <a:stretch>
            <a:fillRect/>
          </a:stretch>
        </p:blipFill>
        <p:spPr>
          <a:xfrm>
            <a:off x="4768117" y="3164366"/>
            <a:ext cx="3916899" cy="3092819"/>
          </a:xfrm>
        </p:spPr>
      </p:pic>
      <p:sp>
        <p:nvSpPr>
          <p:cNvPr id="19" name="Text Placeholder 18">
            <a:extLst>
              <a:ext uri="{FF2B5EF4-FFF2-40B4-BE49-F238E27FC236}">
                <a16:creationId xmlns:a16="http://schemas.microsoft.com/office/drawing/2014/main" id="{D8816C24-6FB6-41A4-9B5A-40F0B70F5764}"/>
              </a:ext>
            </a:extLst>
          </p:cNvPr>
          <p:cNvSpPr>
            <a:spLocks noGrp="1"/>
          </p:cNvSpPr>
          <p:nvPr>
            <p:ph type="body" sz="half" idx="2"/>
          </p:nvPr>
        </p:nvSpPr>
        <p:spPr>
          <a:xfrm>
            <a:off x="306605" y="974147"/>
            <a:ext cx="4683684" cy="5283038"/>
          </a:xfrm>
        </p:spPr>
        <p:txBody>
          <a:bodyPr>
            <a:normAutofit fontScale="92500" lnSpcReduction="20000"/>
          </a:bodyPr>
          <a:lstStyle/>
          <a:p>
            <a:r>
              <a:rPr lang="en-US" sz="2800" dirty="0">
                <a:solidFill>
                  <a:srgbClr val="00366C"/>
                </a:solidFill>
                <a:latin typeface="Gill Sans MT" panose="020B0502020104020203" pitchFamily="34" charset="0"/>
              </a:rPr>
              <a:t>Over 40 Community Meetings</a:t>
            </a:r>
          </a:p>
          <a:p>
            <a:r>
              <a:rPr lang="en-US" sz="1700" u="sng" dirty="0">
                <a:solidFill>
                  <a:srgbClr val="00366C"/>
                </a:solidFill>
                <a:latin typeface="Gill Sans MT" panose="020B0502020104020203" pitchFamily="34" charset="0"/>
              </a:rPr>
              <a:t>Participants</a:t>
            </a:r>
          </a:p>
          <a:p>
            <a:pPr marL="285750" indent="-285750">
              <a:buFont typeface="Arial" panose="020B0604020202020204" pitchFamily="34" charset="0"/>
              <a:buChar char="•"/>
            </a:pPr>
            <a:r>
              <a:rPr lang="en-US" sz="1700" dirty="0">
                <a:solidFill>
                  <a:srgbClr val="00366C"/>
                </a:solidFill>
                <a:latin typeface="Gill Sans MT" panose="020B0502020104020203" pitchFamily="34" charset="0"/>
              </a:rPr>
              <a:t>Chesterfield Heights Residents</a:t>
            </a:r>
          </a:p>
          <a:p>
            <a:pPr marL="285750" indent="-285750">
              <a:buFont typeface="Arial" panose="020B0604020202020204" pitchFamily="34" charset="0"/>
              <a:buChar char="•"/>
            </a:pPr>
            <a:r>
              <a:rPr lang="en-US" sz="1700" dirty="0">
                <a:solidFill>
                  <a:srgbClr val="00366C"/>
                </a:solidFill>
                <a:latin typeface="Gill Sans MT" panose="020B0502020104020203" pitchFamily="34" charset="0"/>
              </a:rPr>
              <a:t>Grandy Village Residents</a:t>
            </a:r>
          </a:p>
          <a:p>
            <a:pPr marL="285750" indent="-285750">
              <a:buFont typeface="Arial" panose="020B0604020202020204" pitchFamily="34" charset="0"/>
              <a:buChar char="•"/>
            </a:pPr>
            <a:r>
              <a:rPr lang="en-US" sz="1700" dirty="0">
                <a:solidFill>
                  <a:srgbClr val="00366C"/>
                </a:solidFill>
                <a:latin typeface="Gill Sans MT" panose="020B0502020104020203" pitchFamily="34" charset="0"/>
              </a:rPr>
              <a:t>Norfolk Public Schools</a:t>
            </a:r>
          </a:p>
          <a:p>
            <a:pPr marL="285750" indent="-285750">
              <a:buFont typeface="Arial" panose="020B0604020202020204" pitchFamily="34" charset="0"/>
              <a:buChar char="•"/>
            </a:pPr>
            <a:r>
              <a:rPr lang="en-US" sz="1700" dirty="0">
                <a:solidFill>
                  <a:srgbClr val="00366C"/>
                </a:solidFill>
                <a:latin typeface="Gill Sans MT" panose="020B0502020104020203" pitchFamily="34" charset="0"/>
              </a:rPr>
              <a:t>Chesterfield Academy Staff, Parents &amp; Students</a:t>
            </a:r>
          </a:p>
          <a:p>
            <a:pPr marL="285750" indent="-285750">
              <a:buFont typeface="Arial" panose="020B0604020202020204" pitchFamily="34" charset="0"/>
              <a:buChar char="•"/>
            </a:pPr>
            <a:r>
              <a:rPr lang="en-US" sz="1700" dirty="0">
                <a:solidFill>
                  <a:srgbClr val="00366C"/>
                </a:solidFill>
                <a:latin typeface="Gill Sans MT" panose="020B0502020104020203" pitchFamily="34" charset="0"/>
              </a:rPr>
              <a:t>NRHA</a:t>
            </a:r>
          </a:p>
          <a:p>
            <a:pPr marL="285750" indent="-285750">
              <a:buFont typeface="Arial" panose="020B0604020202020204" pitchFamily="34" charset="0"/>
              <a:buChar char="•"/>
            </a:pPr>
            <a:r>
              <a:rPr lang="en-US" sz="1700" dirty="0">
                <a:solidFill>
                  <a:srgbClr val="00366C"/>
                </a:solidFill>
                <a:latin typeface="Gill Sans MT" panose="020B0502020104020203" pitchFamily="34" charset="0"/>
              </a:rPr>
              <a:t>City Departments</a:t>
            </a:r>
          </a:p>
          <a:p>
            <a:pPr marL="285750" indent="-285750">
              <a:buFont typeface="Arial" panose="020B0604020202020204" pitchFamily="34" charset="0"/>
              <a:buChar char="•"/>
            </a:pPr>
            <a:r>
              <a:rPr lang="en-US" sz="1700" dirty="0">
                <a:solidFill>
                  <a:srgbClr val="00366C"/>
                </a:solidFill>
                <a:latin typeface="Gill Sans MT" panose="020B0502020104020203" pitchFamily="34" charset="0"/>
              </a:rPr>
              <a:t>ODU, Hampton University, Elizabeth River Project, Elizabeth River Trail, Wetlands Watch,  Norfolk State University</a:t>
            </a:r>
          </a:p>
          <a:p>
            <a:r>
              <a:rPr lang="en-US" sz="1700" u="sng" dirty="0">
                <a:solidFill>
                  <a:srgbClr val="00366C"/>
                </a:solidFill>
                <a:latin typeface="Gill Sans MT" panose="020B0502020104020203" pitchFamily="34" charset="0"/>
              </a:rPr>
              <a:t>Meeting Types</a:t>
            </a:r>
          </a:p>
          <a:p>
            <a:pPr marL="285750" indent="-285750">
              <a:buFont typeface="Arial" panose="020B0604020202020204" pitchFamily="34" charset="0"/>
              <a:buChar char="•"/>
            </a:pPr>
            <a:r>
              <a:rPr lang="en-US" sz="1700" dirty="0">
                <a:solidFill>
                  <a:srgbClr val="00366C"/>
                </a:solidFill>
                <a:latin typeface="Gill Sans MT" panose="020B0502020104020203" pitchFamily="34" charset="0"/>
              </a:rPr>
              <a:t>Design Charettes</a:t>
            </a:r>
          </a:p>
          <a:p>
            <a:pPr marL="285750" indent="-285750">
              <a:buFont typeface="Arial" panose="020B0604020202020204" pitchFamily="34" charset="0"/>
              <a:buChar char="•"/>
            </a:pPr>
            <a:r>
              <a:rPr lang="en-US" sz="1700" dirty="0">
                <a:solidFill>
                  <a:srgbClr val="00366C"/>
                </a:solidFill>
                <a:latin typeface="Gill Sans MT" panose="020B0502020104020203" pitchFamily="34" charset="0"/>
              </a:rPr>
              <a:t>Feedback Sessions</a:t>
            </a:r>
          </a:p>
          <a:p>
            <a:pPr marL="285750" indent="-285750">
              <a:buFont typeface="Arial" panose="020B0604020202020204" pitchFamily="34" charset="0"/>
              <a:buChar char="•"/>
            </a:pPr>
            <a:r>
              <a:rPr lang="en-US" sz="1700" dirty="0">
                <a:solidFill>
                  <a:srgbClr val="00366C"/>
                </a:solidFill>
                <a:latin typeface="Gill Sans MT" panose="020B0502020104020203" pitchFamily="34" charset="0"/>
              </a:rPr>
              <a:t>Outdoor Demonstrations</a:t>
            </a:r>
          </a:p>
          <a:p>
            <a:pPr marL="285750" indent="-285750">
              <a:buFont typeface="Arial" panose="020B0604020202020204" pitchFamily="34" charset="0"/>
              <a:buChar char="•"/>
            </a:pPr>
            <a:r>
              <a:rPr lang="en-US" sz="1700" dirty="0">
                <a:solidFill>
                  <a:srgbClr val="00366C"/>
                </a:solidFill>
                <a:latin typeface="Gill Sans MT" panose="020B0502020104020203" pitchFamily="34" charset="0"/>
              </a:rPr>
              <a:t>Section 3 Mixers</a:t>
            </a:r>
          </a:p>
          <a:p>
            <a:pPr marL="285750" indent="-285750">
              <a:buFont typeface="Arial" panose="020B0604020202020204" pitchFamily="34" charset="0"/>
              <a:buChar char="•"/>
            </a:pPr>
            <a:r>
              <a:rPr lang="en-US" sz="1700" dirty="0">
                <a:solidFill>
                  <a:srgbClr val="00366C"/>
                </a:solidFill>
                <a:latin typeface="Gill Sans MT" panose="020B0502020104020203" pitchFamily="34" charset="0"/>
              </a:rPr>
              <a:t>Bidders Workshop</a:t>
            </a:r>
          </a:p>
          <a:p>
            <a:endParaRPr lang="en-US" dirty="0"/>
          </a:p>
        </p:txBody>
      </p:sp>
      <p:sp>
        <p:nvSpPr>
          <p:cNvPr id="4" name="Slide Number Placeholder 3">
            <a:extLst>
              <a:ext uri="{FF2B5EF4-FFF2-40B4-BE49-F238E27FC236}">
                <a16:creationId xmlns:a16="http://schemas.microsoft.com/office/drawing/2014/main" id="{5C370E10-E3C4-479F-9013-455B3A842B75}"/>
              </a:ext>
            </a:extLst>
          </p:cNvPr>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05EE330-1469-405F-8879-9EC7B4F5979B}" type="slidenum">
              <a:rPr kumimoji="0" lang="en-US" sz="1200" b="0" i="0" u="none" strike="noStrike" kern="1200" cap="none" spc="0" normalizeH="0" baseline="0" noProof="0" smtClean="0">
                <a:ln>
                  <a:noFill/>
                </a:ln>
                <a:solidFill>
                  <a:srgbClr val="00366C"/>
                </a:solidFill>
                <a:effectLst/>
                <a:uLnTx/>
                <a:uFillTx/>
                <a:latin typeface="Calibri" panose="020F050202020403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srgbClr val="00366C"/>
              </a:solidFill>
              <a:effectLst/>
              <a:uLnTx/>
              <a:uFillTx/>
              <a:latin typeface="Calibri" panose="020F0502020204030204" pitchFamily="34" charset="0"/>
              <a:ea typeface="+mn-ea"/>
              <a:cs typeface="+mn-cs"/>
            </a:endParaRPr>
          </a:p>
        </p:txBody>
      </p:sp>
      <p:pic>
        <p:nvPicPr>
          <p:cNvPr id="8" name="Picture 7">
            <a:extLst>
              <a:ext uri="{FF2B5EF4-FFF2-40B4-BE49-F238E27FC236}">
                <a16:creationId xmlns:a16="http://schemas.microsoft.com/office/drawing/2014/main" id="{12B4E5EB-539D-4F2A-8B2E-5C204FAC8E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30735" y="3584206"/>
            <a:ext cx="4123759" cy="3092819"/>
          </a:xfrm>
          <a:prstGeom prst="rect">
            <a:avLst/>
          </a:prstGeom>
        </p:spPr>
      </p:pic>
      <p:pic>
        <p:nvPicPr>
          <p:cNvPr id="16" name="Picture 15">
            <a:extLst>
              <a:ext uri="{FF2B5EF4-FFF2-40B4-BE49-F238E27FC236}">
                <a16:creationId xmlns:a16="http://schemas.microsoft.com/office/drawing/2014/main" id="{9C2DBD5C-1778-4CF6-A801-373C42120D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99931" y="974147"/>
            <a:ext cx="3429456" cy="2572092"/>
          </a:xfrm>
          <a:prstGeom prst="rect">
            <a:avLst/>
          </a:prstGeom>
        </p:spPr>
      </p:pic>
      <p:sp>
        <p:nvSpPr>
          <p:cNvPr id="10" name="TextBox 9">
            <a:extLst>
              <a:ext uri="{FF2B5EF4-FFF2-40B4-BE49-F238E27FC236}">
                <a16:creationId xmlns:a16="http://schemas.microsoft.com/office/drawing/2014/main" id="{3906980B-AAF8-4164-A6C2-2775B0508561}"/>
              </a:ext>
            </a:extLst>
          </p:cNvPr>
          <p:cNvSpPr txBox="1"/>
          <p:nvPr/>
        </p:nvSpPr>
        <p:spPr>
          <a:xfrm>
            <a:off x="5171980" y="5694987"/>
            <a:ext cx="1663717" cy="923330"/>
          </a:xfrm>
          <a:prstGeom prst="rect">
            <a:avLst/>
          </a:prstGeom>
          <a:noFill/>
        </p:spPr>
        <p:txBody>
          <a:bodyPr wrap="square">
            <a:spAutoFit/>
          </a:bodyPr>
          <a:lstStyle/>
          <a:p>
            <a:r>
              <a:rPr lang="en-US" sz="1800" dirty="0">
                <a:solidFill>
                  <a:srgbClr val="00366C"/>
                </a:solidFill>
                <a:latin typeface="Gill Sans MT" panose="020B0502020104020203" pitchFamily="34" charset="0"/>
              </a:rPr>
              <a:t>Chesterfield Academy Students</a:t>
            </a:r>
          </a:p>
        </p:txBody>
      </p:sp>
      <p:sp>
        <p:nvSpPr>
          <p:cNvPr id="11" name="TextBox 10">
            <a:extLst>
              <a:ext uri="{FF2B5EF4-FFF2-40B4-BE49-F238E27FC236}">
                <a16:creationId xmlns:a16="http://schemas.microsoft.com/office/drawing/2014/main" id="{D7E82095-2176-4EF2-8E5A-12DDCE20B986}"/>
              </a:ext>
            </a:extLst>
          </p:cNvPr>
          <p:cNvSpPr txBox="1"/>
          <p:nvPr/>
        </p:nvSpPr>
        <p:spPr>
          <a:xfrm>
            <a:off x="8956387" y="2812964"/>
            <a:ext cx="1256772" cy="646331"/>
          </a:xfrm>
          <a:prstGeom prst="rect">
            <a:avLst/>
          </a:prstGeom>
          <a:noFill/>
        </p:spPr>
        <p:txBody>
          <a:bodyPr wrap="square">
            <a:spAutoFit/>
          </a:bodyPr>
          <a:lstStyle/>
          <a:p>
            <a:pPr algn="ctr"/>
            <a:r>
              <a:rPr lang="en-US" sz="1800" dirty="0">
                <a:solidFill>
                  <a:schemeClr val="bg1"/>
                </a:solidFill>
                <a:latin typeface="Gill Sans MT" panose="020B0502020104020203" pitchFamily="34" charset="0"/>
              </a:rPr>
              <a:t>Section 3 Mixer</a:t>
            </a:r>
          </a:p>
        </p:txBody>
      </p:sp>
      <p:sp>
        <p:nvSpPr>
          <p:cNvPr id="13" name="TextBox 12">
            <a:extLst>
              <a:ext uri="{FF2B5EF4-FFF2-40B4-BE49-F238E27FC236}">
                <a16:creationId xmlns:a16="http://schemas.microsoft.com/office/drawing/2014/main" id="{7E7C0D2C-85AC-46C3-9EAB-E0773CF32857}"/>
              </a:ext>
            </a:extLst>
          </p:cNvPr>
          <p:cNvSpPr txBox="1"/>
          <p:nvPr/>
        </p:nvSpPr>
        <p:spPr>
          <a:xfrm>
            <a:off x="5109856" y="1252724"/>
            <a:ext cx="1256772" cy="646331"/>
          </a:xfrm>
          <a:prstGeom prst="rect">
            <a:avLst/>
          </a:prstGeom>
          <a:noFill/>
        </p:spPr>
        <p:txBody>
          <a:bodyPr wrap="square">
            <a:spAutoFit/>
          </a:bodyPr>
          <a:lstStyle/>
          <a:p>
            <a:pPr algn="ctr"/>
            <a:r>
              <a:rPr lang="en-US" dirty="0">
                <a:solidFill>
                  <a:schemeClr val="bg1"/>
                </a:solidFill>
                <a:latin typeface="Gill Sans MT" panose="020B0502020104020203" pitchFamily="34" charset="0"/>
              </a:rPr>
              <a:t>Design</a:t>
            </a:r>
          </a:p>
          <a:p>
            <a:pPr algn="ctr"/>
            <a:r>
              <a:rPr lang="en-US" sz="1800" dirty="0">
                <a:solidFill>
                  <a:schemeClr val="bg1"/>
                </a:solidFill>
                <a:latin typeface="Gill Sans MT" panose="020B0502020104020203" pitchFamily="34" charset="0"/>
              </a:rPr>
              <a:t>Input</a:t>
            </a:r>
          </a:p>
        </p:txBody>
      </p:sp>
    </p:spTree>
    <p:extLst>
      <p:ext uri="{BB962C8B-B14F-4D97-AF65-F5344CB8AC3E}">
        <p14:creationId xmlns:p14="http://schemas.microsoft.com/office/powerpoint/2010/main" val="7884352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treet sign on the side of a road&#10;&#10;Description automatically generated with low confidence">
            <a:extLst>
              <a:ext uri="{FF2B5EF4-FFF2-40B4-BE49-F238E27FC236}">
                <a16:creationId xmlns:a16="http://schemas.microsoft.com/office/drawing/2014/main" id="{7488CD7C-A191-B3D4-2808-852D3347B805}"/>
              </a:ext>
            </a:extLst>
          </p:cNvPr>
          <p:cNvPicPr>
            <a:picLocks noChangeAspect="1"/>
          </p:cNvPicPr>
          <p:nvPr/>
        </p:nvPicPr>
        <p:blipFill rotWithShape="1">
          <a:blip r:embed="rId2">
            <a:extLst>
              <a:ext uri="{28A0092B-C50C-407E-A947-70E740481C1C}">
                <a14:useLocalDpi xmlns:a14="http://schemas.microsoft.com/office/drawing/2010/main" val="0"/>
              </a:ext>
            </a:extLst>
          </a:blip>
          <a:srcRect l="21823" r="17725" b="-1"/>
          <a:stretch/>
        </p:blipFill>
        <p:spPr>
          <a:xfrm>
            <a:off x="321731" y="557189"/>
            <a:ext cx="5668684" cy="5743618"/>
          </a:xfrm>
          <a:prstGeom prst="rect">
            <a:avLst/>
          </a:prstGeom>
        </p:spPr>
      </p:pic>
      <p:pic>
        <p:nvPicPr>
          <p:cNvPr id="6" name="Picture 5" descr="A picture containing road, outdoor, tree, sky&#10;&#10;Description automatically generated">
            <a:extLst>
              <a:ext uri="{FF2B5EF4-FFF2-40B4-BE49-F238E27FC236}">
                <a16:creationId xmlns:a16="http://schemas.microsoft.com/office/drawing/2014/main" id="{E5E07878-3329-57F9-0CBA-473EE732DDD1}"/>
              </a:ext>
            </a:extLst>
          </p:cNvPr>
          <p:cNvPicPr>
            <a:picLocks noChangeAspect="1"/>
          </p:cNvPicPr>
          <p:nvPr/>
        </p:nvPicPr>
        <p:blipFill rotWithShape="1">
          <a:blip r:embed="rId3">
            <a:extLst>
              <a:ext uri="{28A0092B-C50C-407E-A947-70E740481C1C}">
                <a14:useLocalDpi xmlns:a14="http://schemas.microsoft.com/office/drawing/2010/main" val="0"/>
              </a:ext>
            </a:extLst>
          </a:blip>
          <a:srcRect l="20018" r="5878" b="-2"/>
          <a:stretch/>
        </p:blipFill>
        <p:spPr>
          <a:xfrm>
            <a:off x="6195375" y="557189"/>
            <a:ext cx="5674893" cy="5743618"/>
          </a:xfrm>
          <a:prstGeom prst="rect">
            <a:avLst/>
          </a:prstGeom>
        </p:spPr>
      </p:pic>
      <p:sp>
        <p:nvSpPr>
          <p:cNvPr id="2" name="Slide Number Placeholder 1">
            <a:extLst>
              <a:ext uri="{FF2B5EF4-FFF2-40B4-BE49-F238E27FC236}">
                <a16:creationId xmlns:a16="http://schemas.microsoft.com/office/drawing/2014/main" id="{5C3870F8-9BE7-0FE8-02A9-B01B20BA17BB}"/>
              </a:ext>
            </a:extLst>
          </p:cNvPr>
          <p:cNvSpPr>
            <a:spLocks noGrp="1"/>
          </p:cNvSpPr>
          <p:nvPr>
            <p:ph type="sldNum" sz="quarter" idx="10"/>
          </p:nvPr>
        </p:nvSpPr>
        <p:spPr>
          <a:xfrm>
            <a:off x="8610600" y="6356350"/>
            <a:ext cx="2743200" cy="365125"/>
          </a:xfrm>
        </p:spPr>
        <p:txBody>
          <a:bodyPr>
            <a:normAutofit lnSpcReduction="10000"/>
          </a:bodyPr>
          <a:lstStyle/>
          <a:p>
            <a:pPr>
              <a:spcAft>
                <a:spcPts val="600"/>
              </a:spcAft>
            </a:pPr>
            <a:fld id="{B05EE330-1469-405F-8879-9EC7B4F5979B}" type="slidenum">
              <a:rPr lang="en-US" smtClean="0"/>
              <a:pPr>
                <a:spcAft>
                  <a:spcPts val="600"/>
                </a:spcAft>
              </a:pPr>
              <a:t>37</a:t>
            </a:fld>
            <a:endParaRPr lang="en-US"/>
          </a:p>
        </p:txBody>
      </p:sp>
    </p:spTree>
    <p:extLst>
      <p:ext uri="{BB962C8B-B14F-4D97-AF65-F5344CB8AC3E}">
        <p14:creationId xmlns:p14="http://schemas.microsoft.com/office/powerpoint/2010/main" val="25628267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068848-30B5-5260-C524-48925B6CFF49}"/>
              </a:ext>
            </a:extLst>
          </p:cNvPr>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05EE330-1469-405F-8879-9EC7B4F5979B}" type="slidenum">
              <a:rPr kumimoji="0" lang="en-US" sz="1200" b="0" i="0" u="none" strike="noStrike" kern="1200" cap="none" spc="0" normalizeH="0" baseline="0" noProof="0" smtClean="0">
                <a:ln>
                  <a:noFill/>
                </a:ln>
                <a:solidFill>
                  <a:srgbClr val="00366C">
                    <a:tint val="75000"/>
                  </a:srgbClr>
                </a:solidFill>
                <a:effectLst/>
                <a:uLnTx/>
                <a:uFillTx/>
                <a:latin typeface="Corbel" panose="020B0503020204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srgbClr val="00366C">
                  <a:tint val="75000"/>
                </a:srgbClr>
              </a:solidFill>
              <a:effectLst/>
              <a:uLnTx/>
              <a:uFillTx/>
              <a:latin typeface="Corbel" panose="020B0503020204020204"/>
              <a:ea typeface="+mn-ea"/>
              <a:cs typeface="+mn-cs"/>
            </a:endParaRPr>
          </a:p>
        </p:txBody>
      </p:sp>
      <p:pic>
        <p:nvPicPr>
          <p:cNvPr id="4" name="Picture 3">
            <a:extLst>
              <a:ext uri="{FF2B5EF4-FFF2-40B4-BE49-F238E27FC236}">
                <a16:creationId xmlns:a16="http://schemas.microsoft.com/office/drawing/2014/main" id="{69EEE89A-3ACD-F749-CC20-90EB2140F88E}"/>
              </a:ext>
            </a:extLst>
          </p:cNvPr>
          <p:cNvPicPr>
            <a:picLocks noChangeAspect="1"/>
          </p:cNvPicPr>
          <p:nvPr/>
        </p:nvPicPr>
        <p:blipFill rotWithShape="1">
          <a:blip r:embed="rId2"/>
          <a:srcRect t="12051"/>
          <a:stretch/>
        </p:blipFill>
        <p:spPr>
          <a:xfrm>
            <a:off x="2990850" y="1270004"/>
            <a:ext cx="8963369" cy="5041896"/>
          </a:xfrm>
          <a:prstGeom prst="rect">
            <a:avLst/>
          </a:prstGeom>
        </p:spPr>
      </p:pic>
      <p:sp>
        <p:nvSpPr>
          <p:cNvPr id="3" name="TextBox 2">
            <a:extLst>
              <a:ext uri="{FF2B5EF4-FFF2-40B4-BE49-F238E27FC236}">
                <a16:creationId xmlns:a16="http://schemas.microsoft.com/office/drawing/2014/main" id="{178AC0C2-ACFD-F383-0A1C-CBB6AD59130D}"/>
              </a:ext>
            </a:extLst>
          </p:cNvPr>
          <p:cNvSpPr txBox="1"/>
          <p:nvPr/>
        </p:nvSpPr>
        <p:spPr>
          <a:xfrm>
            <a:off x="104775" y="1915045"/>
            <a:ext cx="2527183"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66C"/>
                </a:solidFill>
                <a:effectLst/>
                <a:uLnTx/>
                <a:uFillTx/>
                <a:latin typeface="Corbel" panose="020B0503020204020204"/>
                <a:ea typeface="+mn-ea"/>
                <a:cs typeface="+mn-cs"/>
              </a:rPr>
              <a:t>Berm (former houses)</a:t>
            </a:r>
          </a:p>
        </p:txBody>
      </p:sp>
      <p:sp>
        <p:nvSpPr>
          <p:cNvPr id="5" name="TextBox 4">
            <a:extLst>
              <a:ext uri="{FF2B5EF4-FFF2-40B4-BE49-F238E27FC236}">
                <a16:creationId xmlns:a16="http://schemas.microsoft.com/office/drawing/2014/main" id="{DC11D39A-137C-388C-3747-995089A1A1F2}"/>
              </a:ext>
            </a:extLst>
          </p:cNvPr>
          <p:cNvSpPr txBox="1"/>
          <p:nvPr/>
        </p:nvSpPr>
        <p:spPr>
          <a:xfrm>
            <a:off x="356814" y="2639702"/>
            <a:ext cx="2275144"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66C"/>
                </a:solidFill>
                <a:effectLst/>
                <a:uLnTx/>
                <a:uFillTx/>
                <a:latin typeface="Corbel" panose="020B0503020204020204"/>
                <a:ea typeface="+mn-ea"/>
                <a:cs typeface="+mn-cs"/>
              </a:rPr>
              <a:t>Created Wetlands</a:t>
            </a:r>
          </a:p>
        </p:txBody>
      </p:sp>
      <p:sp>
        <p:nvSpPr>
          <p:cNvPr id="6" name="TextBox 5">
            <a:extLst>
              <a:ext uri="{FF2B5EF4-FFF2-40B4-BE49-F238E27FC236}">
                <a16:creationId xmlns:a16="http://schemas.microsoft.com/office/drawing/2014/main" id="{6F4FF342-BA7D-D0BE-6CD6-6876DE4506D5}"/>
              </a:ext>
            </a:extLst>
          </p:cNvPr>
          <p:cNvSpPr txBox="1"/>
          <p:nvPr/>
        </p:nvSpPr>
        <p:spPr>
          <a:xfrm>
            <a:off x="356814" y="3489327"/>
            <a:ext cx="2275144"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66C"/>
                </a:solidFill>
                <a:effectLst/>
                <a:uLnTx/>
                <a:uFillTx/>
                <a:latin typeface="Corbel" panose="020B0503020204020204"/>
                <a:ea typeface="+mn-ea"/>
                <a:cs typeface="+mn-cs"/>
              </a:rPr>
              <a:t>Elevated Roadway</a:t>
            </a:r>
          </a:p>
        </p:txBody>
      </p:sp>
      <p:sp>
        <p:nvSpPr>
          <p:cNvPr id="7" name="TextBox 6">
            <a:extLst>
              <a:ext uri="{FF2B5EF4-FFF2-40B4-BE49-F238E27FC236}">
                <a16:creationId xmlns:a16="http://schemas.microsoft.com/office/drawing/2014/main" id="{ECA86157-2ED7-C16F-F399-63FFD9DA608D}"/>
              </a:ext>
            </a:extLst>
          </p:cNvPr>
          <p:cNvSpPr txBox="1"/>
          <p:nvPr/>
        </p:nvSpPr>
        <p:spPr>
          <a:xfrm>
            <a:off x="356814" y="4309234"/>
            <a:ext cx="2275144"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66C"/>
                </a:solidFill>
                <a:effectLst/>
                <a:uLnTx/>
                <a:uFillTx/>
                <a:latin typeface="Corbel" panose="020B0503020204020204"/>
                <a:ea typeface="+mn-ea"/>
                <a:cs typeface="+mn-cs"/>
              </a:rPr>
              <a:t>Shared Use Path</a:t>
            </a:r>
          </a:p>
        </p:txBody>
      </p:sp>
      <p:sp>
        <p:nvSpPr>
          <p:cNvPr id="8" name="Title 1">
            <a:extLst>
              <a:ext uri="{FF2B5EF4-FFF2-40B4-BE49-F238E27FC236}">
                <a16:creationId xmlns:a16="http://schemas.microsoft.com/office/drawing/2014/main" id="{7AF8F2DD-3742-8758-351F-502AF2F2B42F}"/>
              </a:ext>
            </a:extLst>
          </p:cNvPr>
          <p:cNvSpPr txBox="1">
            <a:spLocks/>
          </p:cNvSpPr>
          <p:nvPr/>
        </p:nvSpPr>
        <p:spPr>
          <a:xfrm>
            <a:off x="1181427" y="372397"/>
            <a:ext cx="9596760" cy="631596"/>
          </a:xfrm>
          <a:prstGeom prst="rect">
            <a:avLst/>
          </a:prstGeom>
        </p:spPr>
        <p:txBody>
          <a:bodyPr/>
          <a:lstStyle>
            <a:lvl1pPr algn="ctr" defTabSz="457200" rtl="0" eaLnBrk="1" latinLnBrk="0" hangingPunct="1">
              <a:lnSpc>
                <a:spcPct val="90000"/>
              </a:lnSpc>
              <a:spcBef>
                <a:spcPct val="0"/>
              </a:spcBef>
              <a:buNone/>
              <a:defRPr sz="2400" b="1" i="0" kern="1200" baseline="0">
                <a:solidFill>
                  <a:srgbClr val="00366C"/>
                </a:solidFill>
                <a:latin typeface="Gill Sans"/>
                <a:ea typeface="+mj-ea"/>
                <a:cs typeface="Gill San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366C"/>
                </a:solidFill>
                <a:effectLst/>
                <a:uLnTx/>
                <a:uFillTx/>
                <a:latin typeface="Gill Sans MT" panose="020B0502020104020203" pitchFamily="34" charset="0"/>
                <a:ea typeface="+mj-ea"/>
                <a:cs typeface="Gill Sans"/>
              </a:rPr>
              <a:t>Better Connectivity</a:t>
            </a:r>
          </a:p>
        </p:txBody>
      </p:sp>
      <p:cxnSp>
        <p:nvCxnSpPr>
          <p:cNvPr id="10" name="Straight Arrow Connector 9">
            <a:extLst>
              <a:ext uri="{FF2B5EF4-FFF2-40B4-BE49-F238E27FC236}">
                <a16:creationId xmlns:a16="http://schemas.microsoft.com/office/drawing/2014/main" id="{6A178825-5037-01D3-C96C-ADC0BC37C20B}"/>
              </a:ext>
            </a:extLst>
          </p:cNvPr>
          <p:cNvCxnSpPr>
            <a:cxnSpLocks/>
            <a:stCxn id="3" idx="3"/>
          </p:cNvCxnSpPr>
          <p:nvPr/>
        </p:nvCxnSpPr>
        <p:spPr>
          <a:xfrm flipV="1">
            <a:off x="2631958" y="2077811"/>
            <a:ext cx="2225792" cy="2190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41D1BAC-B61E-A496-1B25-96FB63F322CE}"/>
              </a:ext>
            </a:extLst>
          </p:cNvPr>
          <p:cNvCxnSpPr>
            <a:cxnSpLocks/>
          </p:cNvCxnSpPr>
          <p:nvPr/>
        </p:nvCxnSpPr>
        <p:spPr>
          <a:xfrm>
            <a:off x="2641827" y="2843693"/>
            <a:ext cx="4435248"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953E08B-B2F1-51B4-F5C0-88C835C2295B}"/>
              </a:ext>
            </a:extLst>
          </p:cNvPr>
          <p:cNvCxnSpPr>
            <a:cxnSpLocks/>
          </p:cNvCxnSpPr>
          <p:nvPr/>
        </p:nvCxnSpPr>
        <p:spPr>
          <a:xfrm>
            <a:off x="2652881" y="3673993"/>
            <a:ext cx="4435248"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92C7469-5102-385F-2ACE-AA4ACFBF8C9A}"/>
              </a:ext>
            </a:extLst>
          </p:cNvPr>
          <p:cNvCxnSpPr>
            <a:cxnSpLocks/>
          </p:cNvCxnSpPr>
          <p:nvPr/>
        </p:nvCxnSpPr>
        <p:spPr>
          <a:xfrm>
            <a:off x="2652881" y="4493900"/>
            <a:ext cx="3443119"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72609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sky, nature, outdoor, shore&#10;&#10;Description automatically generated">
            <a:extLst>
              <a:ext uri="{FF2B5EF4-FFF2-40B4-BE49-F238E27FC236}">
                <a16:creationId xmlns:a16="http://schemas.microsoft.com/office/drawing/2014/main" id="{1D2911BA-C673-73C1-0A45-22EEB40D23E1}"/>
              </a:ext>
            </a:extLst>
          </p:cNvPr>
          <p:cNvPicPr>
            <a:picLocks noChangeAspect="1"/>
          </p:cNvPicPr>
          <p:nvPr/>
        </p:nvPicPr>
        <p:blipFill rotWithShape="1">
          <a:blip r:embed="rId2">
            <a:extLst>
              <a:ext uri="{28A0092B-C50C-407E-A947-70E740481C1C}">
                <a14:useLocalDpi xmlns:a14="http://schemas.microsoft.com/office/drawing/2010/main" val="0"/>
              </a:ext>
            </a:extLst>
          </a:blip>
          <a:srcRect l="-1593" t="10158" r="1593" b="20209"/>
          <a:stretch/>
        </p:blipFill>
        <p:spPr>
          <a:xfrm>
            <a:off x="-225778" y="1038006"/>
            <a:ext cx="12417778" cy="5819994"/>
          </a:xfrm>
          <a:prstGeom prst="rect">
            <a:avLst/>
          </a:prstGeom>
        </p:spPr>
      </p:pic>
      <p:sp>
        <p:nvSpPr>
          <p:cNvPr id="2" name="Title 1">
            <a:extLst>
              <a:ext uri="{FF2B5EF4-FFF2-40B4-BE49-F238E27FC236}">
                <a16:creationId xmlns:a16="http://schemas.microsoft.com/office/drawing/2014/main" id="{AA732786-D8D9-45C8-B95B-9D209DAB72CE}"/>
              </a:ext>
            </a:extLst>
          </p:cNvPr>
          <p:cNvSpPr>
            <a:spLocks noGrp="1"/>
          </p:cNvSpPr>
          <p:nvPr>
            <p:ph type="title"/>
          </p:nvPr>
        </p:nvSpPr>
        <p:spPr>
          <a:xfrm>
            <a:off x="838200" y="0"/>
            <a:ext cx="10515600" cy="1325563"/>
          </a:xfrm>
        </p:spPr>
        <p:txBody>
          <a:bodyPr/>
          <a:lstStyle/>
          <a:p>
            <a:r>
              <a:rPr lang="en-US" dirty="0"/>
              <a:t>Layers of Coastal Defense</a:t>
            </a:r>
          </a:p>
        </p:txBody>
      </p:sp>
      <p:sp>
        <p:nvSpPr>
          <p:cNvPr id="3" name="Slide Number Placeholder 2">
            <a:extLst>
              <a:ext uri="{FF2B5EF4-FFF2-40B4-BE49-F238E27FC236}">
                <a16:creationId xmlns:a16="http://schemas.microsoft.com/office/drawing/2014/main" id="{36ECDF1F-3B1D-41A9-9909-DBB217D0007F}"/>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37E350D-1880-4C4F-9964-E0F8FC16BEC3}" type="slidenum">
              <a:rPr kumimoji="0" lang="en-US" sz="1200" b="0" i="0" u="none" strike="noStrike" kern="1200" cap="none" spc="0" normalizeH="0" baseline="0" noProof="0" smtClean="0">
                <a:ln>
                  <a:noFill/>
                </a:ln>
                <a:solidFill>
                  <a:srgbClr val="00366C">
                    <a:tint val="75000"/>
                  </a:srgbClr>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srgbClr val="00366C">
                  <a:tint val="75000"/>
                </a:srgbClr>
              </a:solidFill>
              <a:effectLst/>
              <a:uLnTx/>
              <a:uFillTx/>
              <a:latin typeface="Corbel" panose="020B0503020204020204"/>
              <a:ea typeface="+mn-ea"/>
              <a:cs typeface="+mn-cs"/>
            </a:endParaRPr>
          </a:p>
        </p:txBody>
      </p:sp>
      <p:sp>
        <p:nvSpPr>
          <p:cNvPr id="12" name="TextBox 11">
            <a:extLst>
              <a:ext uri="{FF2B5EF4-FFF2-40B4-BE49-F238E27FC236}">
                <a16:creationId xmlns:a16="http://schemas.microsoft.com/office/drawing/2014/main" id="{11D8D5B6-E324-4F14-B627-089A89399A41}"/>
              </a:ext>
            </a:extLst>
          </p:cNvPr>
          <p:cNvSpPr txBox="1"/>
          <p:nvPr/>
        </p:nvSpPr>
        <p:spPr>
          <a:xfrm rot="20881949">
            <a:off x="7726593" y="5021297"/>
            <a:ext cx="147589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66C">
                    <a:lumMod val="20000"/>
                    <a:lumOff val="80000"/>
                  </a:srgbClr>
                </a:solidFill>
                <a:effectLst/>
                <a:uLnTx/>
                <a:uFillTx/>
                <a:latin typeface="Corbel" panose="020B0503020204020204"/>
                <a:ea typeface="+mn-ea"/>
                <a:cs typeface="+mn-cs"/>
              </a:rPr>
              <a:t>Oyster Beds</a:t>
            </a:r>
          </a:p>
        </p:txBody>
      </p:sp>
      <p:sp>
        <p:nvSpPr>
          <p:cNvPr id="13" name="TextBox 12">
            <a:extLst>
              <a:ext uri="{FF2B5EF4-FFF2-40B4-BE49-F238E27FC236}">
                <a16:creationId xmlns:a16="http://schemas.microsoft.com/office/drawing/2014/main" id="{B1B3DA1B-4CE1-4360-88D0-94A6651C56C8}"/>
              </a:ext>
            </a:extLst>
          </p:cNvPr>
          <p:cNvSpPr txBox="1"/>
          <p:nvPr/>
        </p:nvSpPr>
        <p:spPr>
          <a:xfrm rot="20393530">
            <a:off x="5745164" y="4833154"/>
            <a:ext cx="227514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66C">
                    <a:lumMod val="60000"/>
                    <a:lumOff val="40000"/>
                  </a:srgbClr>
                </a:solidFill>
                <a:effectLst/>
                <a:uLnTx/>
                <a:uFillTx/>
                <a:latin typeface="Corbel" panose="020B0503020204020204"/>
                <a:ea typeface="+mn-ea"/>
                <a:cs typeface="+mn-cs"/>
              </a:rPr>
              <a:t>Living Shoreline</a:t>
            </a:r>
          </a:p>
        </p:txBody>
      </p:sp>
      <p:sp>
        <p:nvSpPr>
          <p:cNvPr id="14" name="TextBox 13">
            <a:extLst>
              <a:ext uri="{FF2B5EF4-FFF2-40B4-BE49-F238E27FC236}">
                <a16:creationId xmlns:a16="http://schemas.microsoft.com/office/drawing/2014/main" id="{B6CA194F-C04B-4460-BAFA-00C2EA9F91EB}"/>
              </a:ext>
            </a:extLst>
          </p:cNvPr>
          <p:cNvSpPr txBox="1"/>
          <p:nvPr/>
        </p:nvSpPr>
        <p:spPr>
          <a:xfrm rot="20537899">
            <a:off x="4366839" y="4991862"/>
            <a:ext cx="227514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66C"/>
                </a:solidFill>
                <a:effectLst/>
                <a:uLnTx/>
                <a:uFillTx/>
                <a:latin typeface="Corbel" panose="020B0503020204020204"/>
                <a:ea typeface="+mn-ea"/>
                <a:cs typeface="+mn-cs"/>
              </a:rPr>
              <a:t>Armored Berm</a:t>
            </a:r>
          </a:p>
        </p:txBody>
      </p:sp>
    </p:spTree>
    <p:extLst>
      <p:ext uri="{BB962C8B-B14F-4D97-AF65-F5344CB8AC3E}">
        <p14:creationId xmlns:p14="http://schemas.microsoft.com/office/powerpoint/2010/main" val="1980585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B3B5639-FECD-2F3C-063E-0C1DA24BC33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561B3FF-FDFB-291B-8BF4-C7663E5784F8}"/>
              </a:ext>
            </a:extLst>
          </p:cNvPr>
          <p:cNvSpPr>
            <a:spLocks noGrp="1"/>
          </p:cNvSpPr>
          <p:nvPr>
            <p:ph type="body" sz="quarter" idx="10"/>
          </p:nvPr>
        </p:nvSpPr>
        <p:spPr/>
        <p:txBody>
          <a:bodyPr/>
          <a:lstStyle/>
          <a:p>
            <a:endParaRPr lang="en-US"/>
          </a:p>
        </p:txBody>
      </p:sp>
      <p:pic>
        <p:nvPicPr>
          <p:cNvPr id="6" name="Picture 5" descr="A person standing on a hill&#10;&#10;AI-generated content may be incorrect.">
            <a:extLst>
              <a:ext uri="{FF2B5EF4-FFF2-40B4-BE49-F238E27FC236}">
                <a16:creationId xmlns:a16="http://schemas.microsoft.com/office/drawing/2014/main" id="{B8351DD8-28FF-5C27-BE9A-04EAA0CC6357}"/>
              </a:ext>
            </a:extLst>
          </p:cNvPr>
          <p:cNvPicPr>
            <a:picLocks noChangeAspect="1"/>
          </p:cNvPicPr>
          <p:nvPr/>
        </p:nvPicPr>
        <p:blipFill>
          <a:blip r:embed="rId3"/>
          <a:stretch>
            <a:fillRect/>
          </a:stretch>
        </p:blipFill>
        <p:spPr>
          <a:xfrm>
            <a:off x="2036" y="0"/>
            <a:ext cx="12189963" cy="6859146"/>
          </a:xfrm>
          <a:prstGeom prst="rect">
            <a:avLst/>
          </a:prstGeom>
        </p:spPr>
      </p:pic>
    </p:spTree>
    <p:extLst>
      <p:ext uri="{BB962C8B-B14F-4D97-AF65-F5344CB8AC3E}">
        <p14:creationId xmlns:p14="http://schemas.microsoft.com/office/powerpoint/2010/main" val="15629970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3" name="Picture 2">
            <a:extLst>
              <a:ext uri="{FF2B5EF4-FFF2-40B4-BE49-F238E27FC236}">
                <a16:creationId xmlns:a16="http://schemas.microsoft.com/office/drawing/2014/main" id="{43DBC8D6-E5DA-4D2D-AA60-D2DE6018614D}"/>
              </a:ext>
            </a:extLst>
          </p:cNvPr>
          <p:cNvPicPr>
            <a:picLocks noChangeAspect="1"/>
          </p:cNvPicPr>
          <p:nvPr/>
        </p:nvPicPr>
        <p:blipFill rotWithShape="1">
          <a:blip r:embed="rId3"/>
          <a:srcRect b="23163"/>
          <a:stretch/>
        </p:blipFill>
        <p:spPr>
          <a:xfrm>
            <a:off x="0" y="-1"/>
            <a:ext cx="12199188" cy="7038753"/>
          </a:xfrm>
          <a:prstGeom prst="rect">
            <a:avLst/>
          </a:prstGeom>
        </p:spPr>
      </p:pic>
      <p:pic>
        <p:nvPicPr>
          <p:cNvPr id="5" name="Picture 4" descr="A road next to a body of water&#10;&#10;Description automatically generated with medium confidence">
            <a:extLst>
              <a:ext uri="{FF2B5EF4-FFF2-40B4-BE49-F238E27FC236}">
                <a16:creationId xmlns:a16="http://schemas.microsoft.com/office/drawing/2014/main" id="{C5FE725A-4138-45A7-9046-C47B4B34B3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8" y="3771825"/>
            <a:ext cx="4355904" cy="3266928"/>
          </a:xfrm>
          <a:prstGeom prst="rect">
            <a:avLst/>
          </a:prstGeom>
          <a:ln w="50800">
            <a:solidFill>
              <a:schemeClr val="tx1">
                <a:lumMod val="60000"/>
                <a:lumOff val="40000"/>
              </a:schemeClr>
            </a:solidFill>
          </a:ln>
        </p:spPr>
      </p:pic>
      <p:cxnSp>
        <p:nvCxnSpPr>
          <p:cNvPr id="10" name="Straight Connector 9">
            <a:extLst>
              <a:ext uri="{FF2B5EF4-FFF2-40B4-BE49-F238E27FC236}">
                <a16:creationId xmlns:a16="http://schemas.microsoft.com/office/drawing/2014/main" id="{D111FDD3-6C15-491C-B78E-5D51031ED51F}"/>
              </a:ext>
            </a:extLst>
          </p:cNvPr>
          <p:cNvCxnSpPr>
            <a:cxnSpLocks/>
          </p:cNvCxnSpPr>
          <p:nvPr/>
        </p:nvCxnSpPr>
        <p:spPr>
          <a:xfrm>
            <a:off x="4348716" y="3750559"/>
            <a:ext cx="1339703" cy="0"/>
          </a:xfrm>
          <a:prstGeom prst="line">
            <a:avLst/>
          </a:prstGeom>
          <a:ln w="57150">
            <a:solidFill>
              <a:schemeClr val="tx1">
                <a:lumMod val="60000"/>
                <a:lumOff val="40000"/>
              </a:schemeClr>
            </a:solidFill>
            <a:headEnd type="none"/>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43123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42B75-B44D-C4BD-F0C0-AB48D30A222A}"/>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0C2914C5-DD1D-84DF-DF6D-E46C3922CE00}"/>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37E350D-1880-4C4F-9964-E0F8FC16BEC3}" type="slidenum">
              <a:rPr kumimoji="0" lang="en-US" sz="1200" b="0" i="0" u="none" strike="noStrike" kern="1200" cap="none" spc="0" normalizeH="0" baseline="0" noProof="0" smtClean="0">
                <a:ln>
                  <a:noFill/>
                </a:ln>
                <a:solidFill>
                  <a:srgbClr val="00366C">
                    <a:tint val="75000"/>
                  </a:srgbClr>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srgbClr val="00366C">
                  <a:tint val="75000"/>
                </a:srgbClr>
              </a:solidFill>
              <a:effectLst/>
              <a:uLnTx/>
              <a:uFillTx/>
              <a:latin typeface="Corbel" panose="020B0503020204020204"/>
              <a:ea typeface="+mn-ea"/>
              <a:cs typeface="+mn-cs"/>
            </a:endParaRPr>
          </a:p>
        </p:txBody>
      </p:sp>
      <p:sp>
        <p:nvSpPr>
          <p:cNvPr id="4" name="Text Placeholder 3">
            <a:extLst>
              <a:ext uri="{FF2B5EF4-FFF2-40B4-BE49-F238E27FC236}">
                <a16:creationId xmlns:a16="http://schemas.microsoft.com/office/drawing/2014/main" id="{FBCAC903-058B-E053-0B07-50F01A499ED9}"/>
              </a:ext>
            </a:extLst>
          </p:cNvPr>
          <p:cNvSpPr>
            <a:spLocks noGrp="1"/>
          </p:cNvSpPr>
          <p:nvPr>
            <p:ph type="body" sz="quarter" idx="11"/>
          </p:nvPr>
        </p:nvSpPr>
        <p:spPr/>
        <p:txBody>
          <a:bodyPr/>
          <a:lstStyle/>
          <a:p>
            <a:endParaRPr lang="en-US"/>
          </a:p>
        </p:txBody>
      </p:sp>
      <p:pic>
        <p:nvPicPr>
          <p:cNvPr id="8" name="Picture 7" descr="A picture containing sky, nature, outdoor, shore&#10;&#10;Description automatically generated">
            <a:extLst>
              <a:ext uri="{FF2B5EF4-FFF2-40B4-BE49-F238E27FC236}">
                <a16:creationId xmlns:a16="http://schemas.microsoft.com/office/drawing/2014/main" id="{34957F7F-8AC5-1E3D-F9EC-4A8ABF99DF8B}"/>
              </a:ext>
            </a:extLst>
          </p:cNvPr>
          <p:cNvPicPr>
            <a:picLocks noChangeAspect="1"/>
          </p:cNvPicPr>
          <p:nvPr/>
        </p:nvPicPr>
        <p:blipFill rotWithShape="1">
          <a:blip r:embed="rId2">
            <a:extLst>
              <a:ext uri="{28A0092B-C50C-407E-A947-70E740481C1C}">
                <a14:useLocalDpi xmlns:a14="http://schemas.microsoft.com/office/drawing/2010/main" val="0"/>
              </a:ext>
            </a:extLst>
          </a:blip>
          <a:srcRect b="23052"/>
          <a:stretch/>
        </p:blipFill>
        <p:spPr>
          <a:xfrm>
            <a:off x="1" y="-145214"/>
            <a:ext cx="12192000" cy="7036106"/>
          </a:xfrm>
          <a:prstGeom prst="rect">
            <a:avLst/>
          </a:prstGeom>
        </p:spPr>
      </p:pic>
      <p:pic>
        <p:nvPicPr>
          <p:cNvPr id="7" name="Picture 6" descr="A field of yellow flowers&#10;&#10;Description automatically generated with medium confidence">
            <a:extLst>
              <a:ext uri="{FF2B5EF4-FFF2-40B4-BE49-F238E27FC236}">
                <a16:creationId xmlns:a16="http://schemas.microsoft.com/office/drawing/2014/main" id="{F18D9DA5-809E-9233-231C-17FE69FBFDD4}"/>
              </a:ext>
            </a:extLst>
          </p:cNvPr>
          <p:cNvPicPr>
            <a:picLocks noChangeAspect="1"/>
          </p:cNvPicPr>
          <p:nvPr/>
        </p:nvPicPr>
        <p:blipFill rotWithShape="1">
          <a:blip r:embed="rId3">
            <a:extLst>
              <a:ext uri="{28A0092B-C50C-407E-A947-70E740481C1C}">
                <a14:useLocalDpi xmlns:a14="http://schemas.microsoft.com/office/drawing/2010/main" val="0"/>
              </a:ext>
            </a:extLst>
          </a:blip>
          <a:srcRect t="24173"/>
          <a:stretch/>
        </p:blipFill>
        <p:spPr>
          <a:xfrm>
            <a:off x="0" y="-259284"/>
            <a:ext cx="12192001" cy="7117283"/>
          </a:xfrm>
          <a:prstGeom prst="rect">
            <a:avLst/>
          </a:prstGeom>
        </p:spPr>
      </p:pic>
    </p:spTree>
    <p:extLst>
      <p:ext uri="{BB962C8B-B14F-4D97-AF65-F5344CB8AC3E}">
        <p14:creationId xmlns:p14="http://schemas.microsoft.com/office/powerpoint/2010/main" val="1890414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0B9F7-5869-C4DE-EE01-7A04E293A7CA}"/>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D472CFCE-F4F9-B29D-E977-D1995F52D036}"/>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37E350D-1880-4C4F-9964-E0F8FC16BEC3}" type="slidenum">
              <a:rPr kumimoji="0" lang="en-US" sz="1200" b="0" i="0" u="none" strike="noStrike" kern="1200" cap="none" spc="0" normalizeH="0" baseline="0" noProof="0" smtClean="0">
                <a:ln>
                  <a:noFill/>
                </a:ln>
                <a:solidFill>
                  <a:srgbClr val="00366C">
                    <a:tint val="75000"/>
                  </a:srgbClr>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srgbClr val="00366C">
                  <a:tint val="75000"/>
                </a:srgbClr>
              </a:solidFill>
              <a:effectLst/>
              <a:uLnTx/>
              <a:uFillTx/>
              <a:latin typeface="Corbel" panose="020B0503020204020204"/>
              <a:ea typeface="+mn-ea"/>
              <a:cs typeface="+mn-cs"/>
            </a:endParaRPr>
          </a:p>
        </p:txBody>
      </p:sp>
      <p:sp>
        <p:nvSpPr>
          <p:cNvPr id="4" name="Text Placeholder 3">
            <a:extLst>
              <a:ext uri="{FF2B5EF4-FFF2-40B4-BE49-F238E27FC236}">
                <a16:creationId xmlns:a16="http://schemas.microsoft.com/office/drawing/2014/main" id="{B546E53F-C4F3-C182-DEC4-7468710DECA8}"/>
              </a:ext>
            </a:extLst>
          </p:cNvPr>
          <p:cNvSpPr>
            <a:spLocks noGrp="1"/>
          </p:cNvSpPr>
          <p:nvPr>
            <p:ph type="body" sz="quarter" idx="11"/>
          </p:nvPr>
        </p:nvSpPr>
        <p:spPr/>
        <p:txBody>
          <a:bodyPr/>
          <a:lstStyle/>
          <a:p>
            <a:endParaRPr lang="en-US" dirty="0"/>
          </a:p>
        </p:txBody>
      </p:sp>
      <p:pic>
        <p:nvPicPr>
          <p:cNvPr id="6" name="Picture 5">
            <a:extLst>
              <a:ext uri="{FF2B5EF4-FFF2-40B4-BE49-F238E27FC236}">
                <a16:creationId xmlns:a16="http://schemas.microsoft.com/office/drawing/2014/main" id="{064483CD-564E-ACF8-800F-6AA86E5E334E}"/>
              </a:ext>
            </a:extLst>
          </p:cNvPr>
          <p:cNvPicPr>
            <a:picLocks noChangeAspect="1"/>
          </p:cNvPicPr>
          <p:nvPr/>
        </p:nvPicPr>
        <p:blipFill>
          <a:blip r:embed="rId2"/>
          <a:stretch>
            <a:fillRect/>
          </a:stretch>
        </p:blipFill>
        <p:spPr>
          <a:xfrm>
            <a:off x="0" y="-73276"/>
            <a:ext cx="8010910" cy="4224172"/>
          </a:xfrm>
          <a:prstGeom prst="rect">
            <a:avLst/>
          </a:prstGeom>
        </p:spPr>
      </p:pic>
      <p:pic>
        <p:nvPicPr>
          <p:cNvPr id="8" name="Picture 7">
            <a:extLst>
              <a:ext uri="{FF2B5EF4-FFF2-40B4-BE49-F238E27FC236}">
                <a16:creationId xmlns:a16="http://schemas.microsoft.com/office/drawing/2014/main" id="{F081B08E-2826-5758-5CD1-C38DE8295EFE}"/>
              </a:ext>
            </a:extLst>
          </p:cNvPr>
          <p:cNvPicPr>
            <a:picLocks noChangeAspect="1"/>
          </p:cNvPicPr>
          <p:nvPr/>
        </p:nvPicPr>
        <p:blipFill>
          <a:blip r:embed="rId3"/>
          <a:stretch>
            <a:fillRect/>
          </a:stretch>
        </p:blipFill>
        <p:spPr>
          <a:xfrm>
            <a:off x="6572816" y="2854175"/>
            <a:ext cx="5619184" cy="2979204"/>
          </a:xfrm>
          <a:prstGeom prst="rect">
            <a:avLst/>
          </a:prstGeom>
        </p:spPr>
      </p:pic>
      <p:pic>
        <p:nvPicPr>
          <p:cNvPr id="10" name="Picture 9">
            <a:extLst>
              <a:ext uri="{FF2B5EF4-FFF2-40B4-BE49-F238E27FC236}">
                <a16:creationId xmlns:a16="http://schemas.microsoft.com/office/drawing/2014/main" id="{A715C9D4-561A-1386-E3EB-CF366F3AE2DB}"/>
              </a:ext>
            </a:extLst>
          </p:cNvPr>
          <p:cNvPicPr>
            <a:picLocks noChangeAspect="1"/>
          </p:cNvPicPr>
          <p:nvPr/>
        </p:nvPicPr>
        <p:blipFill>
          <a:blip r:embed="rId4"/>
          <a:stretch>
            <a:fillRect/>
          </a:stretch>
        </p:blipFill>
        <p:spPr>
          <a:xfrm>
            <a:off x="1" y="3552045"/>
            <a:ext cx="6454098" cy="3342300"/>
          </a:xfrm>
          <a:prstGeom prst="rect">
            <a:avLst/>
          </a:prstGeom>
        </p:spPr>
      </p:pic>
    </p:spTree>
    <p:extLst>
      <p:ext uri="{BB962C8B-B14F-4D97-AF65-F5344CB8AC3E}">
        <p14:creationId xmlns:p14="http://schemas.microsoft.com/office/powerpoint/2010/main" val="10215443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AF143-675D-4151-8995-22B5FDE5706B}"/>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297480AF-E64B-4C0E-B293-BAE4135AE5D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37E350D-1880-4C4F-9964-E0F8FC16BEC3}" type="slidenum">
              <a:rPr kumimoji="0" lang="en-US" sz="1200" b="0" i="0" u="none" strike="noStrike" kern="1200" cap="none" spc="0" normalizeH="0" baseline="0" noProof="0" smtClean="0">
                <a:ln>
                  <a:noFill/>
                </a:ln>
                <a:solidFill>
                  <a:srgbClr val="00366C">
                    <a:tint val="75000"/>
                  </a:srgbClr>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srgbClr val="00366C">
                  <a:tint val="75000"/>
                </a:srgbClr>
              </a:solidFill>
              <a:effectLst/>
              <a:uLnTx/>
              <a:uFillTx/>
              <a:latin typeface="Corbel" panose="020B0503020204020204"/>
              <a:ea typeface="+mn-ea"/>
              <a:cs typeface="+mn-cs"/>
            </a:endParaRPr>
          </a:p>
        </p:txBody>
      </p:sp>
      <p:sp>
        <p:nvSpPr>
          <p:cNvPr id="4" name="Text Placeholder 3">
            <a:extLst>
              <a:ext uri="{FF2B5EF4-FFF2-40B4-BE49-F238E27FC236}">
                <a16:creationId xmlns:a16="http://schemas.microsoft.com/office/drawing/2014/main" id="{6E1A7B54-3799-4605-A1D5-E8513302FC5B}"/>
              </a:ext>
            </a:extLst>
          </p:cNvPr>
          <p:cNvSpPr>
            <a:spLocks noGrp="1"/>
          </p:cNvSpPr>
          <p:nvPr>
            <p:ph type="body" sz="quarter" idx="11"/>
          </p:nvPr>
        </p:nvSpPr>
        <p:spPr/>
        <p:txBody>
          <a:bodyPr/>
          <a:lstStyle/>
          <a:p>
            <a:endParaRPr lang="en-US" dirty="0"/>
          </a:p>
        </p:txBody>
      </p:sp>
      <p:pic>
        <p:nvPicPr>
          <p:cNvPr id="6" name="Picture 5">
            <a:extLst>
              <a:ext uri="{FF2B5EF4-FFF2-40B4-BE49-F238E27FC236}">
                <a16:creationId xmlns:a16="http://schemas.microsoft.com/office/drawing/2014/main" id="{8E437652-FDFD-51A5-05B4-D00E44F3C8FA}"/>
              </a:ext>
            </a:extLst>
          </p:cNvPr>
          <p:cNvPicPr>
            <a:picLocks noChangeAspect="1"/>
          </p:cNvPicPr>
          <p:nvPr/>
        </p:nvPicPr>
        <p:blipFill rotWithShape="1">
          <a:blip r:embed="rId2"/>
          <a:srcRect l="16776" t="13588"/>
          <a:stretch/>
        </p:blipFill>
        <p:spPr>
          <a:xfrm>
            <a:off x="0" y="-154988"/>
            <a:ext cx="12192000" cy="7012988"/>
          </a:xfrm>
          <a:prstGeom prst="rect">
            <a:avLst/>
          </a:prstGeom>
        </p:spPr>
      </p:pic>
    </p:spTree>
    <p:extLst>
      <p:ext uri="{BB962C8B-B14F-4D97-AF65-F5344CB8AC3E}">
        <p14:creationId xmlns:p14="http://schemas.microsoft.com/office/powerpoint/2010/main" val="6069770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8497A-DD7A-61E7-B1B4-66D719E16577}"/>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B6AC39F4-0170-21A3-496D-F6EBD71968C3}"/>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37E350D-1880-4C4F-9964-E0F8FC16BEC3}" type="slidenum">
              <a:rPr kumimoji="0" lang="en-US" sz="1200" b="0" i="0" u="none" strike="noStrike" kern="1200" cap="none" spc="0" normalizeH="0" baseline="0" noProof="0" smtClean="0">
                <a:ln>
                  <a:noFill/>
                </a:ln>
                <a:solidFill>
                  <a:srgbClr val="00366C">
                    <a:tint val="75000"/>
                  </a:srgbClr>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srgbClr val="00366C">
                  <a:tint val="75000"/>
                </a:srgbClr>
              </a:solidFill>
              <a:effectLst/>
              <a:uLnTx/>
              <a:uFillTx/>
              <a:latin typeface="Corbel" panose="020B0503020204020204"/>
              <a:ea typeface="+mn-ea"/>
              <a:cs typeface="+mn-cs"/>
            </a:endParaRPr>
          </a:p>
        </p:txBody>
      </p:sp>
      <p:sp>
        <p:nvSpPr>
          <p:cNvPr id="4" name="Text Placeholder 3">
            <a:extLst>
              <a:ext uri="{FF2B5EF4-FFF2-40B4-BE49-F238E27FC236}">
                <a16:creationId xmlns:a16="http://schemas.microsoft.com/office/drawing/2014/main" id="{8DDC44F8-332F-669A-60AC-3897F31BCE25}"/>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0A30B457-7A7D-0AC1-20F3-CB55736C2AA0}"/>
              </a:ext>
            </a:extLst>
          </p:cNvPr>
          <p:cNvPicPr>
            <a:picLocks noChangeAspect="1"/>
          </p:cNvPicPr>
          <p:nvPr/>
        </p:nvPicPr>
        <p:blipFill rotWithShape="1">
          <a:blip r:embed="rId2"/>
          <a:srcRect t="5324" b="11052"/>
          <a:stretch/>
        </p:blipFill>
        <p:spPr>
          <a:xfrm>
            <a:off x="0" y="-26312"/>
            <a:ext cx="12192000" cy="6884312"/>
          </a:xfrm>
          <a:prstGeom prst="rect">
            <a:avLst/>
          </a:prstGeom>
        </p:spPr>
      </p:pic>
    </p:spTree>
    <p:extLst>
      <p:ext uri="{BB962C8B-B14F-4D97-AF65-F5344CB8AC3E}">
        <p14:creationId xmlns:p14="http://schemas.microsoft.com/office/powerpoint/2010/main" val="10527314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EF102-F091-1068-1379-7CAD7873CD58}"/>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35F4ECB4-93EE-D9C5-A037-3050AFE96122}"/>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37E350D-1880-4C4F-9964-E0F8FC16BEC3}" type="slidenum">
              <a:rPr kumimoji="0" lang="en-US" sz="1200" b="0" i="0" u="none" strike="noStrike" kern="1200" cap="none" spc="0" normalizeH="0" baseline="0" noProof="0" smtClean="0">
                <a:ln>
                  <a:noFill/>
                </a:ln>
                <a:solidFill>
                  <a:srgbClr val="00366C">
                    <a:tint val="75000"/>
                  </a:srgbClr>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srgbClr val="00366C">
                  <a:tint val="75000"/>
                </a:srgbClr>
              </a:solidFill>
              <a:effectLst/>
              <a:uLnTx/>
              <a:uFillTx/>
              <a:latin typeface="Corbel" panose="020B0503020204020204"/>
              <a:ea typeface="+mn-ea"/>
              <a:cs typeface="+mn-cs"/>
            </a:endParaRPr>
          </a:p>
        </p:txBody>
      </p:sp>
      <p:sp>
        <p:nvSpPr>
          <p:cNvPr id="4" name="Text Placeholder 3">
            <a:extLst>
              <a:ext uri="{FF2B5EF4-FFF2-40B4-BE49-F238E27FC236}">
                <a16:creationId xmlns:a16="http://schemas.microsoft.com/office/drawing/2014/main" id="{4269B5B1-FB39-9A0C-E54D-16CA2ABB941B}"/>
              </a:ext>
            </a:extLst>
          </p:cNvPr>
          <p:cNvSpPr>
            <a:spLocks noGrp="1"/>
          </p:cNvSpPr>
          <p:nvPr>
            <p:ph type="body" sz="quarter" idx="11"/>
          </p:nvPr>
        </p:nvSpPr>
        <p:spPr/>
        <p:txBody>
          <a:bodyPr/>
          <a:lstStyle/>
          <a:p>
            <a:endParaRPr lang="en-US"/>
          </a:p>
        </p:txBody>
      </p:sp>
      <p:pic>
        <p:nvPicPr>
          <p:cNvPr id="7" name="Picture 6">
            <a:extLst>
              <a:ext uri="{FF2B5EF4-FFF2-40B4-BE49-F238E27FC236}">
                <a16:creationId xmlns:a16="http://schemas.microsoft.com/office/drawing/2014/main" id="{CB954C96-FAF4-2C93-B55D-4701B7A28599}"/>
              </a:ext>
            </a:extLst>
          </p:cNvPr>
          <p:cNvPicPr>
            <a:picLocks noChangeAspect="1"/>
          </p:cNvPicPr>
          <p:nvPr/>
        </p:nvPicPr>
        <p:blipFill rotWithShape="1">
          <a:blip r:embed="rId3"/>
          <a:srcRect l="9259" r="31389"/>
          <a:stretch/>
        </p:blipFill>
        <p:spPr>
          <a:xfrm>
            <a:off x="0" y="0"/>
            <a:ext cx="7236179" cy="6898105"/>
          </a:xfrm>
          <a:prstGeom prst="rect">
            <a:avLst/>
          </a:prstGeom>
        </p:spPr>
      </p:pic>
      <p:pic>
        <p:nvPicPr>
          <p:cNvPr id="10" name="Picture 9">
            <a:extLst>
              <a:ext uri="{FF2B5EF4-FFF2-40B4-BE49-F238E27FC236}">
                <a16:creationId xmlns:a16="http://schemas.microsoft.com/office/drawing/2014/main" id="{FBB3C2DE-540F-0D88-3480-8A2F28FA4F85}"/>
              </a:ext>
            </a:extLst>
          </p:cNvPr>
          <p:cNvPicPr>
            <a:picLocks noChangeAspect="1"/>
          </p:cNvPicPr>
          <p:nvPr/>
        </p:nvPicPr>
        <p:blipFill>
          <a:blip r:embed="rId4"/>
          <a:stretch>
            <a:fillRect/>
          </a:stretch>
        </p:blipFill>
        <p:spPr>
          <a:xfrm>
            <a:off x="6996378" y="-16668"/>
            <a:ext cx="5237215" cy="3673476"/>
          </a:xfrm>
          <a:prstGeom prst="rect">
            <a:avLst/>
          </a:prstGeom>
        </p:spPr>
      </p:pic>
      <p:pic>
        <p:nvPicPr>
          <p:cNvPr id="12" name="Picture 11">
            <a:extLst>
              <a:ext uri="{FF2B5EF4-FFF2-40B4-BE49-F238E27FC236}">
                <a16:creationId xmlns:a16="http://schemas.microsoft.com/office/drawing/2014/main" id="{D3EEA46F-C782-7E88-6805-1DBAAA476D2B}"/>
              </a:ext>
            </a:extLst>
          </p:cNvPr>
          <p:cNvPicPr>
            <a:picLocks noChangeAspect="1"/>
          </p:cNvPicPr>
          <p:nvPr/>
        </p:nvPicPr>
        <p:blipFill>
          <a:blip r:embed="rId5"/>
          <a:stretch>
            <a:fillRect/>
          </a:stretch>
        </p:blipFill>
        <p:spPr>
          <a:xfrm>
            <a:off x="6996378" y="3254625"/>
            <a:ext cx="5237215" cy="3643480"/>
          </a:xfrm>
          <a:prstGeom prst="rect">
            <a:avLst/>
          </a:prstGeom>
        </p:spPr>
      </p:pic>
      <p:sp>
        <p:nvSpPr>
          <p:cNvPr id="5" name="Title 1">
            <a:extLst>
              <a:ext uri="{FF2B5EF4-FFF2-40B4-BE49-F238E27FC236}">
                <a16:creationId xmlns:a16="http://schemas.microsoft.com/office/drawing/2014/main" id="{A43A8163-F837-1CA9-1683-8BD7FF8721AE}"/>
              </a:ext>
            </a:extLst>
          </p:cNvPr>
          <p:cNvSpPr txBox="1">
            <a:spLocks/>
          </p:cNvSpPr>
          <p:nvPr/>
        </p:nvSpPr>
        <p:spPr>
          <a:xfrm>
            <a:off x="-739377" y="261671"/>
            <a:ext cx="8475133" cy="864661"/>
          </a:xfrm>
          <a:prstGeom prst="rect">
            <a:avLst/>
          </a:prstGeom>
        </p:spPr>
        <p:txBody>
          <a:bodyPr vert="horz" lIns="91440" tIns="45720" rIns="91440" bIns="45720" rtlCol="0" anchor="ctr">
            <a:normAutofit fontScale="77500" lnSpcReduction="20000"/>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366C"/>
                </a:solidFill>
                <a:effectLst/>
                <a:uLnTx/>
                <a:uFillTx/>
                <a:latin typeface="Corbel" panose="020B0503020204020204"/>
                <a:ea typeface="+mj-ea"/>
                <a:cs typeface="+mj-cs"/>
              </a:rPr>
              <a:t>Marlboro Avenue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366C"/>
                </a:solidFill>
                <a:effectLst/>
                <a:uLnTx/>
                <a:uFillTx/>
                <a:latin typeface="Corbel" panose="020B0503020204020204"/>
                <a:ea typeface="+mj-ea"/>
                <a:cs typeface="+mj-cs"/>
              </a:rPr>
              <a:t>Pervious Pavers</a:t>
            </a:r>
          </a:p>
        </p:txBody>
      </p:sp>
    </p:spTree>
    <p:extLst>
      <p:ext uri="{BB962C8B-B14F-4D97-AF65-F5344CB8AC3E}">
        <p14:creationId xmlns:p14="http://schemas.microsoft.com/office/powerpoint/2010/main" val="18191866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A85A1-FD33-BDA8-5F7F-82CB5F3F7FFD}"/>
              </a:ext>
            </a:extLst>
          </p:cNvPr>
          <p:cNvSpPr>
            <a:spLocks noGrp="1"/>
          </p:cNvSpPr>
          <p:nvPr>
            <p:ph type="title"/>
          </p:nvPr>
        </p:nvSpPr>
        <p:spPr/>
        <p:txBody>
          <a:bodyPr/>
          <a:lstStyle/>
          <a:p>
            <a:endParaRPr lang="en-US" dirty="0"/>
          </a:p>
        </p:txBody>
      </p:sp>
      <p:sp>
        <p:nvSpPr>
          <p:cNvPr id="3" name="Slide Number Placeholder 2">
            <a:extLst>
              <a:ext uri="{FF2B5EF4-FFF2-40B4-BE49-F238E27FC236}">
                <a16:creationId xmlns:a16="http://schemas.microsoft.com/office/drawing/2014/main" id="{1912623D-8D2F-C0F7-E152-67650FE4038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37E350D-1880-4C4F-9964-E0F8FC16BEC3}" type="slidenum">
              <a:rPr kumimoji="0" lang="en-US" sz="1200" b="0" i="0" u="none" strike="noStrike" kern="1200" cap="none" spc="0" normalizeH="0" baseline="0" noProof="0" smtClean="0">
                <a:ln>
                  <a:noFill/>
                </a:ln>
                <a:solidFill>
                  <a:srgbClr val="00366C">
                    <a:tint val="75000"/>
                  </a:srgbClr>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srgbClr val="00366C">
                  <a:tint val="75000"/>
                </a:srgbClr>
              </a:solidFill>
              <a:effectLst/>
              <a:uLnTx/>
              <a:uFillTx/>
              <a:latin typeface="Corbel" panose="020B0503020204020204"/>
              <a:ea typeface="+mn-ea"/>
              <a:cs typeface="+mn-cs"/>
            </a:endParaRPr>
          </a:p>
        </p:txBody>
      </p:sp>
      <p:sp>
        <p:nvSpPr>
          <p:cNvPr id="4" name="Text Placeholder 3">
            <a:extLst>
              <a:ext uri="{FF2B5EF4-FFF2-40B4-BE49-F238E27FC236}">
                <a16:creationId xmlns:a16="http://schemas.microsoft.com/office/drawing/2014/main" id="{CF91A6C4-D63D-2AAD-413E-23C327D7C87E}"/>
              </a:ext>
            </a:extLst>
          </p:cNvPr>
          <p:cNvSpPr>
            <a:spLocks noGrp="1"/>
          </p:cNvSpPr>
          <p:nvPr>
            <p:ph type="body" sz="quarter" idx="11"/>
          </p:nvPr>
        </p:nvSpPr>
        <p:spPr/>
        <p:txBody>
          <a:bodyPr/>
          <a:lstStyle/>
          <a:p>
            <a:endParaRPr lang="en-US"/>
          </a:p>
        </p:txBody>
      </p:sp>
      <p:pic>
        <p:nvPicPr>
          <p:cNvPr id="5" name="Picture 4">
            <a:extLst>
              <a:ext uri="{FF2B5EF4-FFF2-40B4-BE49-F238E27FC236}">
                <a16:creationId xmlns:a16="http://schemas.microsoft.com/office/drawing/2014/main" id="{854D15C2-B4F3-EC9B-7D22-F7938E60C5A4}"/>
              </a:ext>
            </a:extLst>
          </p:cNvPr>
          <p:cNvPicPr>
            <a:picLocks noChangeAspect="1"/>
          </p:cNvPicPr>
          <p:nvPr/>
        </p:nvPicPr>
        <p:blipFill rotWithShape="1">
          <a:blip r:embed="rId2"/>
          <a:srcRect t="7460" b="14806"/>
          <a:stretch/>
        </p:blipFill>
        <p:spPr>
          <a:xfrm>
            <a:off x="-1" y="0"/>
            <a:ext cx="12225629" cy="6858000"/>
          </a:xfrm>
          <a:prstGeom prst="rect">
            <a:avLst/>
          </a:prstGeom>
        </p:spPr>
      </p:pic>
    </p:spTree>
    <p:extLst>
      <p:ext uri="{BB962C8B-B14F-4D97-AF65-F5344CB8AC3E}">
        <p14:creationId xmlns:p14="http://schemas.microsoft.com/office/powerpoint/2010/main" val="16686168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D7C2920-453B-A4AB-67D2-E08200117627}"/>
              </a:ext>
            </a:extLst>
          </p:cNvPr>
          <p:cNvSpPr>
            <a:spLocks noGrp="1"/>
          </p:cNvSpPr>
          <p:nvPr>
            <p:ph type="sldNum" sz="quarter" idx="10"/>
          </p:nvPr>
        </p:nvSpPr>
        <p:spPr>
          <a:xfrm>
            <a:off x="313934" y="635524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37E350D-1880-4C4F-9964-E0F8FC16BEC3}" type="slidenum">
              <a:rPr kumimoji="0" lang="en-US" sz="1200" b="0" i="0" u="none" strike="noStrike" kern="1200" cap="none" spc="0" normalizeH="0" baseline="0" noProof="0" smtClean="0">
                <a:ln>
                  <a:noFill/>
                </a:ln>
                <a:solidFill>
                  <a:srgbClr val="00366C">
                    <a:tint val="75000"/>
                  </a:srgbClr>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srgbClr val="00366C">
                  <a:tint val="75000"/>
                </a:srgbClr>
              </a:solidFill>
              <a:effectLst/>
              <a:uLnTx/>
              <a:uFillTx/>
              <a:latin typeface="Corbel" panose="020B0503020204020204"/>
              <a:ea typeface="+mn-ea"/>
              <a:cs typeface="+mn-cs"/>
            </a:endParaRPr>
          </a:p>
        </p:txBody>
      </p:sp>
      <p:sp>
        <p:nvSpPr>
          <p:cNvPr id="7" name="Title 1">
            <a:extLst>
              <a:ext uri="{FF2B5EF4-FFF2-40B4-BE49-F238E27FC236}">
                <a16:creationId xmlns:a16="http://schemas.microsoft.com/office/drawing/2014/main" id="{1CD12EAB-31DF-AD2E-353A-616299DEE589}"/>
              </a:ext>
            </a:extLst>
          </p:cNvPr>
          <p:cNvSpPr txBox="1">
            <a:spLocks/>
          </p:cNvSpPr>
          <p:nvPr/>
        </p:nvSpPr>
        <p:spPr>
          <a:xfrm>
            <a:off x="838200" y="0"/>
            <a:ext cx="105156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70" normalizeH="0" baseline="0" noProof="0" dirty="0">
                <a:ln>
                  <a:noFill/>
                </a:ln>
                <a:solidFill>
                  <a:srgbClr val="002060"/>
                </a:solidFill>
                <a:effectLst/>
                <a:uLnTx/>
                <a:uFillTx/>
                <a:latin typeface="Gill Sans MT" panose="020B0502020104020203" pitchFamily="34" charset="0"/>
                <a:ea typeface="+mj-ea"/>
                <a:cs typeface="Arial" panose="020B0604020202020204" pitchFamily="34" charset="0"/>
              </a:rPr>
              <a:t>Resilience Park</a:t>
            </a:r>
          </a:p>
        </p:txBody>
      </p:sp>
      <p:pic>
        <p:nvPicPr>
          <p:cNvPr id="5" name="Picture 4">
            <a:extLst>
              <a:ext uri="{FF2B5EF4-FFF2-40B4-BE49-F238E27FC236}">
                <a16:creationId xmlns:a16="http://schemas.microsoft.com/office/drawing/2014/main" id="{3F0154DB-BCBA-82E6-A92D-9439AD7A5101}"/>
              </a:ext>
            </a:extLst>
          </p:cNvPr>
          <p:cNvPicPr>
            <a:picLocks noChangeAspect="1"/>
          </p:cNvPicPr>
          <p:nvPr/>
        </p:nvPicPr>
        <p:blipFill>
          <a:blip r:embed="rId2"/>
          <a:stretch>
            <a:fillRect/>
          </a:stretch>
        </p:blipFill>
        <p:spPr>
          <a:xfrm>
            <a:off x="3608731" y="988161"/>
            <a:ext cx="8345488" cy="5506301"/>
          </a:xfrm>
          <a:prstGeom prst="rect">
            <a:avLst/>
          </a:prstGeom>
        </p:spPr>
      </p:pic>
      <p:sp>
        <p:nvSpPr>
          <p:cNvPr id="8" name="TextBox 7">
            <a:extLst>
              <a:ext uri="{FF2B5EF4-FFF2-40B4-BE49-F238E27FC236}">
                <a16:creationId xmlns:a16="http://schemas.microsoft.com/office/drawing/2014/main" id="{A1F4BA3E-AE7F-E027-8908-9EE1B358CFB6}"/>
              </a:ext>
            </a:extLst>
          </p:cNvPr>
          <p:cNvSpPr txBox="1"/>
          <p:nvPr/>
        </p:nvSpPr>
        <p:spPr>
          <a:xfrm>
            <a:off x="313934" y="2688608"/>
            <a:ext cx="2527183"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66C"/>
                </a:solidFill>
                <a:effectLst/>
                <a:uLnTx/>
                <a:uFillTx/>
                <a:latin typeface="Corbel" panose="020B0503020204020204"/>
                <a:ea typeface="+mn-ea"/>
                <a:cs typeface="+mn-cs"/>
              </a:rPr>
              <a:t>Playgrounds and Plaza</a:t>
            </a:r>
          </a:p>
        </p:txBody>
      </p:sp>
      <p:sp>
        <p:nvSpPr>
          <p:cNvPr id="9" name="TextBox 8">
            <a:extLst>
              <a:ext uri="{FF2B5EF4-FFF2-40B4-BE49-F238E27FC236}">
                <a16:creationId xmlns:a16="http://schemas.microsoft.com/office/drawing/2014/main" id="{DFBF4D67-5309-269F-C7B2-2DC30AE8EBA4}"/>
              </a:ext>
            </a:extLst>
          </p:cNvPr>
          <p:cNvSpPr txBox="1"/>
          <p:nvPr/>
        </p:nvSpPr>
        <p:spPr>
          <a:xfrm>
            <a:off x="-39081" y="3503302"/>
            <a:ext cx="2857383"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66C"/>
                </a:solidFill>
                <a:effectLst/>
                <a:uLnTx/>
                <a:uFillTx/>
                <a:latin typeface="Corbel" panose="020B0503020204020204"/>
                <a:ea typeface="+mn-ea"/>
                <a:cs typeface="+mn-cs"/>
              </a:rPr>
              <a:t>Field with Underdrains</a:t>
            </a:r>
          </a:p>
        </p:txBody>
      </p:sp>
      <p:sp>
        <p:nvSpPr>
          <p:cNvPr id="10" name="TextBox 9">
            <a:extLst>
              <a:ext uri="{FF2B5EF4-FFF2-40B4-BE49-F238E27FC236}">
                <a16:creationId xmlns:a16="http://schemas.microsoft.com/office/drawing/2014/main" id="{D6D2B0CB-343F-3312-DE99-FC9F611012DB}"/>
              </a:ext>
            </a:extLst>
          </p:cNvPr>
          <p:cNvSpPr txBox="1"/>
          <p:nvPr/>
        </p:nvSpPr>
        <p:spPr>
          <a:xfrm>
            <a:off x="555240" y="4352927"/>
            <a:ext cx="2275144"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66C"/>
                </a:solidFill>
                <a:effectLst/>
                <a:uLnTx/>
                <a:uFillTx/>
                <a:latin typeface="Corbel" panose="020B0503020204020204"/>
                <a:ea typeface="+mn-ea"/>
                <a:cs typeface="+mn-cs"/>
              </a:rPr>
              <a:t>Basketball Courts</a:t>
            </a:r>
          </a:p>
        </p:txBody>
      </p:sp>
      <p:sp>
        <p:nvSpPr>
          <p:cNvPr id="11" name="TextBox 10">
            <a:extLst>
              <a:ext uri="{FF2B5EF4-FFF2-40B4-BE49-F238E27FC236}">
                <a16:creationId xmlns:a16="http://schemas.microsoft.com/office/drawing/2014/main" id="{BEC077D5-FFCB-ADF2-1CF5-E9270A0951C5}"/>
              </a:ext>
            </a:extLst>
          </p:cNvPr>
          <p:cNvSpPr txBox="1"/>
          <p:nvPr/>
        </p:nvSpPr>
        <p:spPr>
          <a:xfrm>
            <a:off x="565973" y="5058534"/>
            <a:ext cx="2275144"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66C"/>
                </a:solidFill>
                <a:effectLst/>
                <a:uLnTx/>
                <a:uFillTx/>
                <a:latin typeface="Corbel" panose="020B0503020204020204"/>
                <a:ea typeface="+mn-ea"/>
                <a:cs typeface="+mn-cs"/>
              </a:rPr>
              <a:t>Shared Use Path</a:t>
            </a:r>
          </a:p>
        </p:txBody>
      </p:sp>
      <p:cxnSp>
        <p:nvCxnSpPr>
          <p:cNvPr id="12" name="Straight Arrow Connector 11">
            <a:extLst>
              <a:ext uri="{FF2B5EF4-FFF2-40B4-BE49-F238E27FC236}">
                <a16:creationId xmlns:a16="http://schemas.microsoft.com/office/drawing/2014/main" id="{FEFC4FCA-90BB-6B21-4958-E6870BA82173}"/>
              </a:ext>
            </a:extLst>
          </p:cNvPr>
          <p:cNvCxnSpPr>
            <a:cxnSpLocks/>
          </p:cNvCxnSpPr>
          <p:nvPr/>
        </p:nvCxnSpPr>
        <p:spPr>
          <a:xfrm flipV="1">
            <a:off x="2870200" y="2832382"/>
            <a:ext cx="5461000" cy="66292"/>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06D985D-0E5B-C2B6-6D06-3BA2AA16E637}"/>
              </a:ext>
            </a:extLst>
          </p:cNvPr>
          <p:cNvCxnSpPr>
            <a:cxnSpLocks/>
          </p:cNvCxnSpPr>
          <p:nvPr/>
        </p:nvCxnSpPr>
        <p:spPr>
          <a:xfrm>
            <a:off x="2870200" y="3687968"/>
            <a:ext cx="4102100" cy="19325"/>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DCBD3FF-EAAE-069A-BA13-2DC624369E43}"/>
              </a:ext>
            </a:extLst>
          </p:cNvPr>
          <p:cNvCxnSpPr>
            <a:cxnSpLocks/>
          </p:cNvCxnSpPr>
          <p:nvPr/>
        </p:nvCxnSpPr>
        <p:spPr>
          <a:xfrm>
            <a:off x="2870200" y="4537593"/>
            <a:ext cx="2667000"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87AC989-ED07-D0DD-1FBC-9EBEBD533146}"/>
              </a:ext>
            </a:extLst>
          </p:cNvPr>
          <p:cNvCxnSpPr>
            <a:cxnSpLocks/>
          </p:cNvCxnSpPr>
          <p:nvPr/>
        </p:nvCxnSpPr>
        <p:spPr>
          <a:xfrm>
            <a:off x="2870200" y="5230500"/>
            <a:ext cx="3225800"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119799E-0D5D-F6EE-2779-65E6E76E31E4}"/>
              </a:ext>
            </a:extLst>
          </p:cNvPr>
          <p:cNvSpPr txBox="1"/>
          <p:nvPr/>
        </p:nvSpPr>
        <p:spPr>
          <a:xfrm>
            <a:off x="595056" y="5560947"/>
            <a:ext cx="2275144"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66C"/>
                </a:solidFill>
                <a:effectLst/>
                <a:uLnTx/>
                <a:uFillTx/>
                <a:latin typeface="Corbel" panose="020B0503020204020204"/>
                <a:ea typeface="+mn-ea"/>
                <a:cs typeface="+mn-cs"/>
              </a:rPr>
              <a:t>Daylighted Creek </a:t>
            </a:r>
          </a:p>
        </p:txBody>
      </p:sp>
      <p:cxnSp>
        <p:nvCxnSpPr>
          <p:cNvPr id="19" name="Straight Arrow Connector 18">
            <a:extLst>
              <a:ext uri="{FF2B5EF4-FFF2-40B4-BE49-F238E27FC236}">
                <a16:creationId xmlns:a16="http://schemas.microsoft.com/office/drawing/2014/main" id="{40CF4F85-FF60-4D30-1B11-E2E3B645E585}"/>
              </a:ext>
            </a:extLst>
          </p:cNvPr>
          <p:cNvCxnSpPr>
            <a:cxnSpLocks/>
          </p:cNvCxnSpPr>
          <p:nvPr/>
        </p:nvCxnSpPr>
        <p:spPr>
          <a:xfrm>
            <a:off x="2870200" y="5740017"/>
            <a:ext cx="5029200"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16720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E7253-DF77-95E5-65EF-2F5E622BC53F}"/>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DA84EE60-43A0-41EA-5176-1D5354EB4AA3}"/>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37E350D-1880-4C4F-9964-E0F8FC16BEC3}" type="slidenum">
              <a:rPr kumimoji="0" lang="en-US" sz="1200" b="0" i="0" u="none" strike="noStrike" kern="1200" cap="none" spc="0" normalizeH="0" baseline="0" noProof="0" smtClean="0">
                <a:ln>
                  <a:noFill/>
                </a:ln>
                <a:solidFill>
                  <a:srgbClr val="00366C">
                    <a:tint val="75000"/>
                  </a:srgbClr>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srgbClr val="00366C">
                  <a:tint val="75000"/>
                </a:srgbClr>
              </a:solidFill>
              <a:effectLst/>
              <a:uLnTx/>
              <a:uFillTx/>
              <a:latin typeface="Corbel" panose="020B0503020204020204"/>
              <a:ea typeface="+mn-ea"/>
              <a:cs typeface="+mn-cs"/>
            </a:endParaRPr>
          </a:p>
        </p:txBody>
      </p:sp>
      <p:sp>
        <p:nvSpPr>
          <p:cNvPr id="4" name="Text Placeholder 3">
            <a:extLst>
              <a:ext uri="{FF2B5EF4-FFF2-40B4-BE49-F238E27FC236}">
                <a16:creationId xmlns:a16="http://schemas.microsoft.com/office/drawing/2014/main" id="{C77E3E89-B48C-09EA-5BA3-B1BFCD6AF255}"/>
              </a:ext>
            </a:extLst>
          </p:cNvPr>
          <p:cNvSpPr>
            <a:spLocks noGrp="1"/>
          </p:cNvSpPr>
          <p:nvPr>
            <p:ph type="body" sz="quarter" idx="11"/>
          </p:nvPr>
        </p:nvSpPr>
        <p:spPr/>
        <p:txBody>
          <a:bodyPr/>
          <a:lstStyle/>
          <a:p>
            <a:endParaRPr lang="en-US"/>
          </a:p>
        </p:txBody>
      </p:sp>
      <p:pic>
        <p:nvPicPr>
          <p:cNvPr id="5" name="Picture 4">
            <a:extLst>
              <a:ext uri="{FF2B5EF4-FFF2-40B4-BE49-F238E27FC236}">
                <a16:creationId xmlns:a16="http://schemas.microsoft.com/office/drawing/2014/main" id="{B33EC600-130A-7DCF-E748-ACE6FA952F02}"/>
              </a:ext>
            </a:extLst>
          </p:cNvPr>
          <p:cNvPicPr>
            <a:picLocks noChangeAspect="1"/>
          </p:cNvPicPr>
          <p:nvPr/>
        </p:nvPicPr>
        <p:blipFill>
          <a:blip r:embed="rId2"/>
          <a:stretch>
            <a:fillRect/>
          </a:stretch>
        </p:blipFill>
        <p:spPr>
          <a:xfrm>
            <a:off x="0" y="365125"/>
            <a:ext cx="12192000" cy="6492876"/>
          </a:xfrm>
          <a:prstGeom prst="rect">
            <a:avLst/>
          </a:prstGeom>
        </p:spPr>
      </p:pic>
    </p:spTree>
    <p:extLst>
      <p:ext uri="{BB962C8B-B14F-4D97-AF65-F5344CB8AC3E}">
        <p14:creationId xmlns:p14="http://schemas.microsoft.com/office/powerpoint/2010/main" val="1190163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5C3C8-8AB3-CC71-17BC-84E954AFDC9C}"/>
              </a:ext>
            </a:extLst>
          </p:cNvPr>
          <p:cNvSpPr>
            <a:spLocks noGrp="1"/>
          </p:cNvSpPr>
          <p:nvPr>
            <p:ph type="title"/>
          </p:nvPr>
        </p:nvSpPr>
        <p:spPr>
          <a:xfrm>
            <a:off x="265444" y="212633"/>
            <a:ext cx="11353800" cy="899042"/>
          </a:xfrm>
        </p:spPr>
        <p:txBody>
          <a:bodyPr/>
          <a:lstStyle/>
          <a:p>
            <a:r>
              <a:rPr lang="en-US" b="1" dirty="0"/>
              <a:t>Norfolk’s Coastal Storm Risk Management System</a:t>
            </a:r>
          </a:p>
        </p:txBody>
      </p:sp>
      <p:pic>
        <p:nvPicPr>
          <p:cNvPr id="5" name="Picture 4">
            <a:extLst>
              <a:ext uri="{FF2B5EF4-FFF2-40B4-BE49-F238E27FC236}">
                <a16:creationId xmlns:a16="http://schemas.microsoft.com/office/drawing/2014/main" id="{9C2F8467-37F0-C17E-96C1-F2A266A837C0}"/>
              </a:ext>
            </a:extLst>
          </p:cNvPr>
          <p:cNvPicPr>
            <a:picLocks noChangeAspect="1"/>
          </p:cNvPicPr>
          <p:nvPr/>
        </p:nvPicPr>
        <p:blipFill>
          <a:blip r:embed="rId2"/>
          <a:stretch>
            <a:fillRect/>
          </a:stretch>
        </p:blipFill>
        <p:spPr>
          <a:xfrm>
            <a:off x="0" y="1044501"/>
            <a:ext cx="6290268" cy="5813499"/>
          </a:xfrm>
          <a:prstGeom prst="rect">
            <a:avLst/>
          </a:prstGeom>
        </p:spPr>
      </p:pic>
      <p:pic>
        <p:nvPicPr>
          <p:cNvPr id="7" name="Picture 6">
            <a:extLst>
              <a:ext uri="{FF2B5EF4-FFF2-40B4-BE49-F238E27FC236}">
                <a16:creationId xmlns:a16="http://schemas.microsoft.com/office/drawing/2014/main" id="{5D9D1A97-04AA-7DCC-CB9B-055FB83B5572}"/>
              </a:ext>
            </a:extLst>
          </p:cNvPr>
          <p:cNvPicPr>
            <a:picLocks noChangeAspect="1"/>
          </p:cNvPicPr>
          <p:nvPr/>
        </p:nvPicPr>
        <p:blipFill rotWithShape="1">
          <a:blip r:embed="rId3"/>
          <a:srcRect r="4054"/>
          <a:stretch/>
        </p:blipFill>
        <p:spPr>
          <a:xfrm>
            <a:off x="6008915" y="915406"/>
            <a:ext cx="6183086" cy="5942594"/>
          </a:xfrm>
          <a:prstGeom prst="rect">
            <a:avLst/>
          </a:prstGeom>
        </p:spPr>
      </p:pic>
      <p:sp>
        <p:nvSpPr>
          <p:cNvPr id="3" name="Rectangle 2">
            <a:extLst>
              <a:ext uri="{FF2B5EF4-FFF2-40B4-BE49-F238E27FC236}">
                <a16:creationId xmlns:a16="http://schemas.microsoft.com/office/drawing/2014/main" id="{2D4E2608-D9D8-1FC4-0547-5DF741F7156D}"/>
              </a:ext>
            </a:extLst>
          </p:cNvPr>
          <p:cNvSpPr/>
          <p:nvPr/>
        </p:nvSpPr>
        <p:spPr>
          <a:xfrm>
            <a:off x="6096000" y="1346774"/>
            <a:ext cx="2089828" cy="1819072"/>
          </a:xfrm>
          <a:prstGeom prst="rect">
            <a:avLst/>
          </a:prstGeom>
          <a:solidFill>
            <a:schemeClr val="bg1">
              <a:alpha val="8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bject 10">
            <a:extLst>
              <a:ext uri="{FF2B5EF4-FFF2-40B4-BE49-F238E27FC236}">
                <a16:creationId xmlns:a16="http://schemas.microsoft.com/office/drawing/2014/main" id="{F64E408A-313F-6285-B61F-A6A106DD5A21}"/>
              </a:ext>
            </a:extLst>
          </p:cNvPr>
          <p:cNvSpPr txBox="1">
            <a:spLocks/>
          </p:cNvSpPr>
          <p:nvPr/>
        </p:nvSpPr>
        <p:spPr>
          <a:xfrm>
            <a:off x="6290267" y="1874335"/>
            <a:ext cx="1722077" cy="763950"/>
          </a:xfrm>
          <a:prstGeom prst="rect">
            <a:avLst/>
          </a:prstGeom>
        </p:spPr>
        <p:txBody>
          <a:bodyPr vert="horz" wrap="square" lIns="0" tIns="8659" rIns="0" bIns="0" rtlCol="0">
            <a:spAutoFit/>
          </a:bodyPr>
          <a:lstStyle>
            <a:lvl1pPr>
              <a:defRPr sz="3200" b="1" i="0">
                <a:solidFill>
                  <a:schemeClr val="tx1"/>
                </a:solidFill>
                <a:latin typeface="Arial"/>
                <a:ea typeface="+mj-ea"/>
                <a:cs typeface="Arial"/>
              </a:defRPr>
            </a:lvl1pPr>
          </a:lstStyle>
          <a:p>
            <a:pPr marL="8659" algn="ctr">
              <a:spcBef>
                <a:spcPts val="68"/>
              </a:spcBef>
            </a:pPr>
            <a:r>
              <a:rPr lang="en-US" sz="1636" kern="0" dirty="0">
                <a:latin typeface="+mj-lt"/>
              </a:rPr>
              <a:t>Norfolk Naval Station Not Included in this Study</a:t>
            </a:r>
          </a:p>
        </p:txBody>
      </p:sp>
    </p:spTree>
    <p:extLst>
      <p:ext uri="{BB962C8B-B14F-4D97-AF65-F5344CB8AC3E}">
        <p14:creationId xmlns:p14="http://schemas.microsoft.com/office/powerpoint/2010/main" val="814517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FC3CCAA-6629-6B5D-6E6F-0B366B68F30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E1D6BDF-4CD8-28DE-C08A-FC98F9C6D308}"/>
              </a:ext>
            </a:extLst>
          </p:cNvPr>
          <p:cNvSpPr>
            <a:spLocks noGrp="1"/>
          </p:cNvSpPr>
          <p:nvPr>
            <p:ph type="body" sz="quarter" idx="10"/>
          </p:nvPr>
        </p:nvSpPr>
        <p:spPr/>
        <p:txBody>
          <a:bodyPr/>
          <a:lstStyle/>
          <a:p>
            <a:endParaRPr lang="en-US"/>
          </a:p>
        </p:txBody>
      </p:sp>
      <p:pic>
        <p:nvPicPr>
          <p:cNvPr id="4" name="Picture 3" descr="A group of round logos&#10;&#10;AI-generated content may be incorrect.">
            <a:extLst>
              <a:ext uri="{FF2B5EF4-FFF2-40B4-BE49-F238E27FC236}">
                <a16:creationId xmlns:a16="http://schemas.microsoft.com/office/drawing/2014/main" id="{63EAB5DD-4A71-1781-15FB-B02C3F0D1BE3}"/>
              </a:ext>
            </a:extLst>
          </p:cNvPr>
          <p:cNvPicPr>
            <a:picLocks noChangeAspect="1"/>
          </p:cNvPicPr>
          <p:nvPr/>
        </p:nvPicPr>
        <p:blipFill>
          <a:blip r:embed="rId3"/>
          <a:stretch>
            <a:fillRect/>
          </a:stretch>
        </p:blipFill>
        <p:spPr>
          <a:xfrm>
            <a:off x="26486" y="0"/>
            <a:ext cx="12165514" cy="6872963"/>
          </a:xfrm>
          <a:prstGeom prst="rect">
            <a:avLst/>
          </a:prstGeom>
        </p:spPr>
      </p:pic>
    </p:spTree>
    <p:extLst>
      <p:ext uri="{BB962C8B-B14F-4D97-AF65-F5344CB8AC3E}">
        <p14:creationId xmlns:p14="http://schemas.microsoft.com/office/powerpoint/2010/main" val="24021864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close up of a map&#10;&#10;Description automatically generated">
            <a:extLst>
              <a:ext uri="{FF2B5EF4-FFF2-40B4-BE49-F238E27FC236}">
                <a16:creationId xmlns:a16="http://schemas.microsoft.com/office/drawing/2014/main" id="{C5B42A84-A8BD-47EB-8D96-C5CC4A0CD57D}"/>
              </a:ext>
            </a:extLst>
          </p:cNvPr>
          <p:cNvPicPr>
            <a:picLocks noChangeAspect="1"/>
          </p:cNvPicPr>
          <p:nvPr/>
        </p:nvPicPr>
        <p:blipFill rotWithShape="1">
          <a:blip r:embed="rId2"/>
          <a:srcRect l="70998" t="17043" r="3430" b="67352"/>
          <a:stretch/>
        </p:blipFill>
        <p:spPr>
          <a:xfrm>
            <a:off x="6328232" y="2947719"/>
            <a:ext cx="4487429" cy="2115981"/>
          </a:xfrm>
          <a:prstGeom prst="rect">
            <a:avLst/>
          </a:prstGeom>
        </p:spPr>
      </p:pic>
      <p:pic>
        <p:nvPicPr>
          <p:cNvPr id="11" name="Picture 10" descr="A close up of a map&#10;&#10;Description automatically generated">
            <a:extLst>
              <a:ext uri="{FF2B5EF4-FFF2-40B4-BE49-F238E27FC236}">
                <a16:creationId xmlns:a16="http://schemas.microsoft.com/office/drawing/2014/main" id="{68314ADE-7296-4334-AA95-60F258E17FE4}"/>
              </a:ext>
            </a:extLst>
          </p:cNvPr>
          <p:cNvPicPr>
            <a:picLocks noChangeAspect="1"/>
          </p:cNvPicPr>
          <p:nvPr/>
        </p:nvPicPr>
        <p:blipFill rotWithShape="1">
          <a:blip r:embed="rId2"/>
          <a:srcRect l="1938" t="2722" r="30427" b="2414"/>
          <a:stretch/>
        </p:blipFill>
        <p:spPr>
          <a:xfrm>
            <a:off x="-9068" y="-10461"/>
            <a:ext cx="6337300" cy="6868462"/>
          </a:xfrm>
          <a:prstGeom prst="rect">
            <a:avLst/>
          </a:prstGeom>
        </p:spPr>
      </p:pic>
      <p:sp>
        <p:nvSpPr>
          <p:cNvPr id="4" name="Title 1">
            <a:extLst>
              <a:ext uri="{FF2B5EF4-FFF2-40B4-BE49-F238E27FC236}">
                <a16:creationId xmlns:a16="http://schemas.microsoft.com/office/drawing/2014/main" id="{846D3AEA-1937-4849-95B8-55745FFE1FFF}"/>
              </a:ext>
            </a:extLst>
          </p:cNvPr>
          <p:cNvSpPr txBox="1">
            <a:spLocks/>
          </p:cNvSpPr>
          <p:nvPr/>
        </p:nvSpPr>
        <p:spPr>
          <a:xfrm>
            <a:off x="5507469" y="142945"/>
            <a:ext cx="7319531" cy="651147"/>
          </a:xfrm>
          <a:prstGeom prst="rect">
            <a:avLst/>
          </a:prstGeom>
        </p:spPr>
        <p:txBody>
          <a:bodyPr/>
          <a:lstStyle>
            <a:lvl1pPr algn="ctr" defTabSz="914400" rtl="0" eaLnBrk="1" latinLnBrk="0" hangingPunct="1">
              <a:lnSpc>
                <a:spcPct val="90000"/>
              </a:lnSpc>
              <a:spcBef>
                <a:spcPct val="0"/>
              </a:spcBef>
              <a:buNone/>
              <a:defRPr sz="4400" kern="1200">
                <a:solidFill>
                  <a:srgbClr val="00366C"/>
                </a:solidFill>
                <a:latin typeface="+mj-lt"/>
                <a:ea typeface="+mj-ea"/>
                <a:cs typeface="+mj-cs"/>
              </a:defRPr>
            </a:lvl1pPr>
          </a:lstStyle>
          <a:p>
            <a:r>
              <a:rPr lang="en-US" sz="3300" b="1" dirty="0">
                <a:ea typeface="+mn-ea"/>
                <a:cs typeface="+mn-cs"/>
              </a:rPr>
              <a:t>CSRM Recommended Plan ($2.6B)</a:t>
            </a:r>
          </a:p>
        </p:txBody>
      </p:sp>
      <p:pic>
        <p:nvPicPr>
          <p:cNvPr id="5" name="Picture 4" descr="A close up of a map&#10;&#10;Description automatically generated">
            <a:extLst>
              <a:ext uri="{FF2B5EF4-FFF2-40B4-BE49-F238E27FC236}">
                <a16:creationId xmlns:a16="http://schemas.microsoft.com/office/drawing/2014/main" id="{A009BCDA-F890-4603-A142-F7D483306B94}"/>
              </a:ext>
            </a:extLst>
          </p:cNvPr>
          <p:cNvPicPr>
            <a:picLocks noChangeAspect="1"/>
          </p:cNvPicPr>
          <p:nvPr/>
        </p:nvPicPr>
        <p:blipFill rotWithShape="1">
          <a:blip r:embed="rId2"/>
          <a:srcRect l="70347" t="2722" r="3649" b="82772"/>
          <a:stretch/>
        </p:blipFill>
        <p:spPr>
          <a:xfrm>
            <a:off x="6278892" y="764718"/>
            <a:ext cx="4796969" cy="2067570"/>
          </a:xfrm>
          <a:prstGeom prst="rect">
            <a:avLst/>
          </a:prstGeom>
        </p:spPr>
      </p:pic>
      <p:cxnSp>
        <p:nvCxnSpPr>
          <p:cNvPr id="14" name="Straight Connector 13">
            <a:extLst>
              <a:ext uri="{FF2B5EF4-FFF2-40B4-BE49-F238E27FC236}">
                <a16:creationId xmlns:a16="http://schemas.microsoft.com/office/drawing/2014/main" id="{61D2802A-459A-4CB6-B560-49E74DD8C1F4}"/>
              </a:ext>
            </a:extLst>
          </p:cNvPr>
          <p:cNvCxnSpPr>
            <a:stCxn id="12" idx="3"/>
          </p:cNvCxnSpPr>
          <p:nvPr/>
        </p:nvCxnSpPr>
        <p:spPr>
          <a:xfrm flipH="1">
            <a:off x="1583875" y="5699349"/>
            <a:ext cx="389423" cy="27690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95E2A84-0721-4257-810B-8F0A4A3D82F9}"/>
              </a:ext>
            </a:extLst>
          </p:cNvPr>
          <p:cNvSpPr txBox="1"/>
          <p:nvPr/>
        </p:nvSpPr>
        <p:spPr>
          <a:xfrm>
            <a:off x="37071" y="5380672"/>
            <a:ext cx="1652119" cy="1477328"/>
          </a:xfrm>
          <a:prstGeom prst="rect">
            <a:avLst/>
          </a:prstGeom>
          <a:solidFill>
            <a:schemeClr val="bg1"/>
          </a:solidFill>
          <a:ln w="25400">
            <a:solidFill>
              <a:schemeClr val="tx1"/>
            </a:solidFill>
          </a:ln>
        </p:spPr>
        <p:txBody>
          <a:bodyPr wrap="square" rtlCol="0">
            <a:spAutoFit/>
          </a:bodyPr>
          <a:lstStyle/>
          <a:p>
            <a:r>
              <a:rPr lang="en-US" dirty="0"/>
              <a:t>Existing wall to remain in place until segments around it are finished.</a:t>
            </a:r>
          </a:p>
        </p:txBody>
      </p:sp>
      <p:sp>
        <p:nvSpPr>
          <p:cNvPr id="671" name="Oval 670">
            <a:extLst>
              <a:ext uri="{FF2B5EF4-FFF2-40B4-BE49-F238E27FC236}">
                <a16:creationId xmlns:a16="http://schemas.microsoft.com/office/drawing/2014/main" id="{DA3CD581-78CF-430D-BA20-CAB56C9BA13A}"/>
              </a:ext>
            </a:extLst>
          </p:cNvPr>
          <p:cNvSpPr/>
          <p:nvPr/>
        </p:nvSpPr>
        <p:spPr>
          <a:xfrm>
            <a:off x="2100163" y="5492937"/>
            <a:ext cx="1292853" cy="438397"/>
          </a:xfrm>
          <a:prstGeom prst="ellipse">
            <a:avLst/>
          </a:prstGeom>
          <a:noFill/>
          <a:ln w="635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195F3F3D-F86F-4CE8-A581-FE603394EF52}"/>
              </a:ext>
            </a:extLst>
          </p:cNvPr>
          <p:cNvSpPr/>
          <p:nvPr/>
        </p:nvSpPr>
        <p:spPr>
          <a:xfrm>
            <a:off x="1931691" y="5455235"/>
            <a:ext cx="284108" cy="285997"/>
          </a:xfrm>
          <a:prstGeom prst="ellipse">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2" name="TextBox 671">
            <a:extLst>
              <a:ext uri="{FF2B5EF4-FFF2-40B4-BE49-F238E27FC236}">
                <a16:creationId xmlns:a16="http://schemas.microsoft.com/office/drawing/2014/main" id="{D0B61E1B-5094-4CDF-A7FC-897CBEB66EB2}"/>
              </a:ext>
            </a:extLst>
          </p:cNvPr>
          <p:cNvSpPr txBox="1"/>
          <p:nvPr/>
        </p:nvSpPr>
        <p:spPr>
          <a:xfrm>
            <a:off x="2833262" y="4900809"/>
            <a:ext cx="1215490" cy="369332"/>
          </a:xfrm>
          <a:prstGeom prst="rect">
            <a:avLst/>
          </a:prstGeom>
          <a:solidFill>
            <a:schemeClr val="bg1"/>
          </a:solidFill>
          <a:ln w="25400">
            <a:solidFill>
              <a:srgbClr val="00B0F0"/>
            </a:solidFill>
          </a:ln>
        </p:spPr>
        <p:txBody>
          <a:bodyPr wrap="square" rtlCol="0">
            <a:spAutoFit/>
          </a:bodyPr>
          <a:lstStyle/>
          <a:p>
            <a:pPr algn="ctr"/>
            <a:r>
              <a:rPr lang="en-US" b="1" dirty="0">
                <a:solidFill>
                  <a:srgbClr val="00B0F0"/>
                </a:solidFill>
              </a:rPr>
              <a:t>PED Phase</a:t>
            </a:r>
          </a:p>
        </p:txBody>
      </p:sp>
      <p:cxnSp>
        <p:nvCxnSpPr>
          <p:cNvPr id="673" name="Straight Connector 672">
            <a:extLst>
              <a:ext uri="{FF2B5EF4-FFF2-40B4-BE49-F238E27FC236}">
                <a16:creationId xmlns:a16="http://schemas.microsoft.com/office/drawing/2014/main" id="{56ACF70B-04A0-4A4D-8AF8-63E676B1CA0C}"/>
              </a:ext>
            </a:extLst>
          </p:cNvPr>
          <p:cNvCxnSpPr>
            <a:cxnSpLocks/>
          </p:cNvCxnSpPr>
          <p:nvPr/>
        </p:nvCxnSpPr>
        <p:spPr>
          <a:xfrm flipH="1">
            <a:off x="2615707" y="5253463"/>
            <a:ext cx="224064" cy="234867"/>
          </a:xfrm>
          <a:prstGeom prst="line">
            <a:avLst/>
          </a:prstGeom>
          <a:ln w="50800">
            <a:solidFill>
              <a:srgbClr val="00B0F0"/>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0C3698BC-480E-D806-A86B-8EB45920E209}"/>
              </a:ext>
            </a:extLst>
          </p:cNvPr>
          <p:cNvGrpSpPr/>
          <p:nvPr/>
        </p:nvGrpSpPr>
        <p:grpSpPr>
          <a:xfrm>
            <a:off x="6455231" y="5380673"/>
            <a:ext cx="2242455" cy="1092166"/>
            <a:chOff x="6455232" y="3719170"/>
            <a:chExt cx="1208729" cy="365161"/>
          </a:xfrm>
        </p:grpSpPr>
        <p:sp>
          <p:nvSpPr>
            <p:cNvPr id="13" name="object 22">
              <a:extLst>
                <a:ext uri="{FF2B5EF4-FFF2-40B4-BE49-F238E27FC236}">
                  <a16:creationId xmlns:a16="http://schemas.microsoft.com/office/drawing/2014/main" id="{FE9D02B6-466C-D7AC-18A9-71445B23D10A}"/>
                </a:ext>
              </a:extLst>
            </p:cNvPr>
            <p:cNvSpPr txBox="1"/>
            <p:nvPr/>
          </p:nvSpPr>
          <p:spPr>
            <a:xfrm>
              <a:off x="6904392" y="3719170"/>
              <a:ext cx="759569" cy="219168"/>
            </a:xfrm>
            <a:prstGeom prst="rect">
              <a:avLst/>
            </a:prstGeom>
          </p:spPr>
          <p:txBody>
            <a:bodyPr vert="horz" wrap="square" lIns="0" tIns="9092" rIns="0" bIns="0" rtlCol="0">
              <a:spAutoFit/>
            </a:bodyPr>
            <a:lstStyle/>
            <a:p>
              <a:pPr marL="8659">
                <a:spcBef>
                  <a:spcPts val="72"/>
                </a:spcBef>
              </a:pPr>
              <a:r>
                <a:rPr lang="en-US" sz="1400" b="1" dirty="0">
                  <a:latin typeface="Arial" panose="020B0604020202020204" pitchFamily="34" charset="0"/>
                  <a:cs typeface="Arial" panose="020B0604020202020204" pitchFamily="34" charset="0"/>
                </a:rPr>
                <a:t>Non-Structural (concurrent to other work)</a:t>
              </a:r>
              <a:endParaRPr sz="1400" b="1" dirty="0">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22C162FA-8FA6-275A-16F6-166925886E08}"/>
                </a:ext>
              </a:extLst>
            </p:cNvPr>
            <p:cNvGrpSpPr/>
            <p:nvPr/>
          </p:nvGrpSpPr>
          <p:grpSpPr>
            <a:xfrm>
              <a:off x="6455232" y="3719170"/>
              <a:ext cx="322159" cy="365161"/>
              <a:chOff x="9733112" y="4403165"/>
              <a:chExt cx="472500" cy="535570"/>
            </a:xfrm>
          </p:grpSpPr>
          <p:pic>
            <p:nvPicPr>
              <p:cNvPr id="18" name="object 12">
                <a:extLst>
                  <a:ext uri="{FF2B5EF4-FFF2-40B4-BE49-F238E27FC236}">
                    <a16:creationId xmlns:a16="http://schemas.microsoft.com/office/drawing/2014/main" id="{FCECFF7E-82E9-1B0C-AAC3-B8FCEB6F4DB0}"/>
                  </a:ext>
                </a:extLst>
              </p:cNvPr>
              <p:cNvPicPr/>
              <p:nvPr/>
            </p:nvPicPr>
            <p:blipFill rotWithShape="1">
              <a:blip r:embed="rId3" cstate="print"/>
              <a:srcRect l="81159" t="77353" r="12967" b="21041"/>
              <a:stretch/>
            </p:blipFill>
            <p:spPr>
              <a:xfrm>
                <a:off x="9733112" y="4800600"/>
                <a:ext cx="472500" cy="138135"/>
              </a:xfrm>
              <a:prstGeom prst="rect">
                <a:avLst/>
              </a:prstGeom>
            </p:spPr>
          </p:pic>
          <p:pic>
            <p:nvPicPr>
              <p:cNvPr id="19" name="object 12">
                <a:extLst>
                  <a:ext uri="{FF2B5EF4-FFF2-40B4-BE49-F238E27FC236}">
                    <a16:creationId xmlns:a16="http://schemas.microsoft.com/office/drawing/2014/main" id="{12B89847-392F-CB56-B143-35C874BB0449}"/>
                  </a:ext>
                </a:extLst>
              </p:cNvPr>
              <p:cNvPicPr/>
              <p:nvPr/>
            </p:nvPicPr>
            <p:blipFill rotWithShape="1">
              <a:blip r:embed="rId3" cstate="print"/>
              <a:srcRect l="11476" t="34747" r="82650" b="63647"/>
              <a:stretch/>
            </p:blipFill>
            <p:spPr>
              <a:xfrm>
                <a:off x="9733112" y="4667443"/>
                <a:ext cx="472500" cy="138133"/>
              </a:xfrm>
              <a:prstGeom prst="rect">
                <a:avLst/>
              </a:prstGeom>
            </p:spPr>
          </p:pic>
          <p:pic>
            <p:nvPicPr>
              <p:cNvPr id="20" name="object 12">
                <a:extLst>
                  <a:ext uri="{FF2B5EF4-FFF2-40B4-BE49-F238E27FC236}">
                    <a16:creationId xmlns:a16="http://schemas.microsoft.com/office/drawing/2014/main" id="{DE4FE3C3-2FEB-6E62-C139-B77EF50431A2}"/>
                  </a:ext>
                </a:extLst>
              </p:cNvPr>
              <p:cNvPicPr/>
              <p:nvPr/>
            </p:nvPicPr>
            <p:blipFill rotWithShape="1">
              <a:blip r:embed="rId3" cstate="print"/>
              <a:srcRect l="44394" t="92673" r="49732" b="5721"/>
              <a:stretch/>
            </p:blipFill>
            <p:spPr>
              <a:xfrm>
                <a:off x="9733112" y="4536322"/>
                <a:ext cx="472500" cy="138132"/>
              </a:xfrm>
              <a:prstGeom prst="rect">
                <a:avLst/>
              </a:prstGeom>
            </p:spPr>
          </p:pic>
          <p:pic>
            <p:nvPicPr>
              <p:cNvPr id="21" name="object 12">
                <a:extLst>
                  <a:ext uri="{FF2B5EF4-FFF2-40B4-BE49-F238E27FC236}">
                    <a16:creationId xmlns:a16="http://schemas.microsoft.com/office/drawing/2014/main" id="{4FD28215-074C-E87A-43A7-ABABB3953C8B}"/>
                  </a:ext>
                </a:extLst>
              </p:cNvPr>
              <p:cNvPicPr/>
              <p:nvPr/>
            </p:nvPicPr>
            <p:blipFill rotWithShape="1">
              <a:blip r:embed="rId3" cstate="print"/>
              <a:srcRect l="29546" t="3576" r="64580" b="94818"/>
              <a:stretch/>
            </p:blipFill>
            <p:spPr>
              <a:xfrm>
                <a:off x="9733112" y="4403165"/>
                <a:ext cx="472500" cy="138132"/>
              </a:xfrm>
              <a:prstGeom prst="rect">
                <a:avLst/>
              </a:prstGeom>
            </p:spPr>
          </p:pic>
        </p:grpSp>
      </p:grpSp>
      <p:sp>
        <p:nvSpPr>
          <p:cNvPr id="22" name="object 43">
            <a:extLst>
              <a:ext uri="{FF2B5EF4-FFF2-40B4-BE49-F238E27FC236}">
                <a16:creationId xmlns:a16="http://schemas.microsoft.com/office/drawing/2014/main" id="{21692EE7-8F51-49E7-8122-8CD5FC33E40B}"/>
              </a:ext>
            </a:extLst>
          </p:cNvPr>
          <p:cNvSpPr txBox="1"/>
          <p:nvPr/>
        </p:nvSpPr>
        <p:spPr>
          <a:xfrm>
            <a:off x="4210368" y="1749750"/>
            <a:ext cx="367665" cy="453329"/>
          </a:xfrm>
          <a:prstGeom prst="rect">
            <a:avLst/>
          </a:prstGeom>
          <a:solidFill>
            <a:srgbClr val="7E7E7E"/>
          </a:solidFill>
          <a:ln w="12700">
            <a:solidFill>
              <a:srgbClr val="4471C4"/>
            </a:solidFill>
          </a:ln>
        </p:spPr>
        <p:txBody>
          <a:bodyPr vert="horz" wrap="square" lIns="0" tIns="2222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0805">
              <a:spcBef>
                <a:spcPts val="175"/>
              </a:spcBef>
            </a:pPr>
            <a:r>
              <a:rPr lang="en-US" sz="2800" b="1" spc="-5" dirty="0">
                <a:latin typeface="Calibri"/>
                <a:cs typeface="Calibri"/>
              </a:rPr>
              <a:t>2</a:t>
            </a:r>
            <a:endParaRPr sz="2800" dirty="0">
              <a:latin typeface="Calibri"/>
              <a:cs typeface="Calibri"/>
            </a:endParaRPr>
          </a:p>
        </p:txBody>
      </p:sp>
      <p:sp>
        <p:nvSpPr>
          <p:cNvPr id="23" name="object 43">
            <a:extLst>
              <a:ext uri="{FF2B5EF4-FFF2-40B4-BE49-F238E27FC236}">
                <a16:creationId xmlns:a16="http://schemas.microsoft.com/office/drawing/2014/main" id="{6FC5BD78-24E9-4F20-9B3D-B7B9D65BADF5}"/>
              </a:ext>
            </a:extLst>
          </p:cNvPr>
          <p:cNvSpPr txBox="1"/>
          <p:nvPr/>
        </p:nvSpPr>
        <p:spPr>
          <a:xfrm>
            <a:off x="1183431" y="3212804"/>
            <a:ext cx="367665" cy="453329"/>
          </a:xfrm>
          <a:prstGeom prst="rect">
            <a:avLst/>
          </a:prstGeom>
          <a:solidFill>
            <a:srgbClr val="7E7E7E"/>
          </a:solidFill>
          <a:ln w="12700">
            <a:solidFill>
              <a:srgbClr val="4471C4"/>
            </a:solidFill>
          </a:ln>
        </p:spPr>
        <p:txBody>
          <a:bodyPr vert="horz" wrap="square" lIns="0" tIns="2222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0805">
              <a:spcBef>
                <a:spcPts val="175"/>
              </a:spcBef>
            </a:pPr>
            <a:r>
              <a:rPr lang="en-US" sz="2800" b="1" spc="-5" dirty="0">
                <a:latin typeface="Calibri"/>
                <a:cs typeface="Calibri"/>
              </a:rPr>
              <a:t>3</a:t>
            </a:r>
            <a:endParaRPr sz="2800" dirty="0">
              <a:latin typeface="Calibri"/>
              <a:cs typeface="Calibri"/>
            </a:endParaRPr>
          </a:p>
        </p:txBody>
      </p:sp>
      <p:sp>
        <p:nvSpPr>
          <p:cNvPr id="24" name="object 43">
            <a:extLst>
              <a:ext uri="{FF2B5EF4-FFF2-40B4-BE49-F238E27FC236}">
                <a16:creationId xmlns:a16="http://schemas.microsoft.com/office/drawing/2014/main" id="{1906EE9C-C58A-4118-8EFF-82B6424996B9}"/>
              </a:ext>
            </a:extLst>
          </p:cNvPr>
          <p:cNvSpPr txBox="1"/>
          <p:nvPr/>
        </p:nvSpPr>
        <p:spPr>
          <a:xfrm>
            <a:off x="2097157" y="4703632"/>
            <a:ext cx="367665" cy="453329"/>
          </a:xfrm>
          <a:prstGeom prst="rect">
            <a:avLst/>
          </a:prstGeom>
          <a:solidFill>
            <a:srgbClr val="7E7E7E"/>
          </a:solidFill>
          <a:ln w="12700">
            <a:solidFill>
              <a:srgbClr val="4471C4"/>
            </a:solidFill>
          </a:ln>
        </p:spPr>
        <p:txBody>
          <a:bodyPr vert="horz" wrap="square" lIns="0" tIns="2222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0805">
              <a:spcBef>
                <a:spcPts val="175"/>
              </a:spcBef>
            </a:pPr>
            <a:r>
              <a:rPr sz="2800" b="1" spc="-5" dirty="0">
                <a:latin typeface="Calibri"/>
                <a:cs typeface="Calibri"/>
              </a:rPr>
              <a:t>1</a:t>
            </a:r>
            <a:endParaRPr sz="2800" dirty="0">
              <a:latin typeface="Calibri"/>
              <a:cs typeface="Calibri"/>
            </a:endParaRPr>
          </a:p>
        </p:txBody>
      </p:sp>
      <p:sp>
        <p:nvSpPr>
          <p:cNvPr id="25" name="object 43">
            <a:extLst>
              <a:ext uri="{FF2B5EF4-FFF2-40B4-BE49-F238E27FC236}">
                <a16:creationId xmlns:a16="http://schemas.microsoft.com/office/drawing/2014/main" id="{E1504772-4E5D-45E4-BF85-E0714E37CF58}"/>
              </a:ext>
            </a:extLst>
          </p:cNvPr>
          <p:cNvSpPr txBox="1"/>
          <p:nvPr/>
        </p:nvSpPr>
        <p:spPr>
          <a:xfrm>
            <a:off x="4589934" y="4915546"/>
            <a:ext cx="367665" cy="453329"/>
          </a:xfrm>
          <a:prstGeom prst="rect">
            <a:avLst/>
          </a:prstGeom>
          <a:solidFill>
            <a:srgbClr val="7E7E7E"/>
          </a:solidFill>
          <a:ln w="12700">
            <a:solidFill>
              <a:srgbClr val="4471C4"/>
            </a:solidFill>
          </a:ln>
        </p:spPr>
        <p:txBody>
          <a:bodyPr vert="horz" wrap="square" lIns="0" tIns="2222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0805">
              <a:spcBef>
                <a:spcPts val="175"/>
              </a:spcBef>
            </a:pPr>
            <a:r>
              <a:rPr lang="en-US" sz="2800" b="1" spc="-5" dirty="0">
                <a:latin typeface="Calibri"/>
                <a:cs typeface="Calibri"/>
              </a:rPr>
              <a:t>4</a:t>
            </a:r>
            <a:endParaRPr sz="2800" dirty="0">
              <a:latin typeface="Calibri"/>
              <a:cs typeface="Calibri"/>
            </a:endParaRPr>
          </a:p>
        </p:txBody>
      </p:sp>
    </p:spTree>
    <p:extLst>
      <p:ext uri="{BB962C8B-B14F-4D97-AF65-F5344CB8AC3E}">
        <p14:creationId xmlns:p14="http://schemas.microsoft.com/office/powerpoint/2010/main" val="28800661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0AB5C-482A-73D9-D4BF-3E87539FF1BA}"/>
              </a:ext>
            </a:extLst>
          </p:cNvPr>
          <p:cNvSpPr>
            <a:spLocks noGrp="1"/>
          </p:cNvSpPr>
          <p:nvPr>
            <p:ph type="title"/>
          </p:nvPr>
        </p:nvSpPr>
        <p:spPr>
          <a:xfrm>
            <a:off x="838200" y="365125"/>
            <a:ext cx="10515600" cy="1325563"/>
          </a:xfrm>
        </p:spPr>
        <p:txBody>
          <a:bodyPr/>
          <a:lstStyle/>
          <a:p>
            <a:r>
              <a:rPr lang="en-US" b="1" dirty="0"/>
              <a:t>Project Timeline</a:t>
            </a:r>
          </a:p>
        </p:txBody>
      </p:sp>
      <p:sp>
        <p:nvSpPr>
          <p:cNvPr id="6" name="TextBox 5">
            <a:extLst>
              <a:ext uri="{FF2B5EF4-FFF2-40B4-BE49-F238E27FC236}">
                <a16:creationId xmlns:a16="http://schemas.microsoft.com/office/drawing/2014/main" id="{846649B9-F4E9-B7FA-B04E-EC96DCFD3B03}"/>
              </a:ext>
            </a:extLst>
          </p:cNvPr>
          <p:cNvSpPr txBox="1"/>
          <p:nvPr/>
        </p:nvSpPr>
        <p:spPr>
          <a:xfrm>
            <a:off x="2768957" y="5561923"/>
            <a:ext cx="8737600" cy="338554"/>
          </a:xfrm>
          <a:prstGeom prst="rect">
            <a:avLst/>
          </a:prstGeom>
          <a:noFill/>
        </p:spPr>
        <p:txBody>
          <a:bodyPr wrap="square" rtlCol="0">
            <a:spAutoFit/>
          </a:bodyPr>
          <a:lstStyle/>
          <a:p>
            <a:r>
              <a:rPr lang="en-US" sz="1600" dirty="0"/>
              <a:t>Timeline is approximate based on authorized project and subject to change. </a:t>
            </a:r>
          </a:p>
        </p:txBody>
      </p:sp>
      <p:pic>
        <p:nvPicPr>
          <p:cNvPr id="7" name="Picture 6" descr="A screenshot of a computer&#10;&#10;AI-generated content may be incorrect.">
            <a:extLst>
              <a:ext uri="{FF2B5EF4-FFF2-40B4-BE49-F238E27FC236}">
                <a16:creationId xmlns:a16="http://schemas.microsoft.com/office/drawing/2014/main" id="{54D3F04B-97D3-72FD-2697-09712A3408BF}"/>
              </a:ext>
            </a:extLst>
          </p:cNvPr>
          <p:cNvPicPr>
            <a:picLocks noChangeAspect="1"/>
          </p:cNvPicPr>
          <p:nvPr/>
        </p:nvPicPr>
        <p:blipFill>
          <a:blip r:embed="rId2">
            <a:extLst>
              <a:ext uri="{28A0092B-C50C-407E-A947-70E740481C1C}">
                <a14:useLocalDpi xmlns:a14="http://schemas.microsoft.com/office/drawing/2010/main" val="0"/>
              </a:ext>
            </a:extLst>
          </a:blip>
          <a:srcRect t="26619" b="16975"/>
          <a:stretch/>
        </p:blipFill>
        <p:spPr>
          <a:xfrm>
            <a:off x="0" y="2177461"/>
            <a:ext cx="12192000" cy="3236243"/>
          </a:xfrm>
          <a:prstGeom prst="rect">
            <a:avLst/>
          </a:prstGeom>
        </p:spPr>
      </p:pic>
      <p:pic>
        <p:nvPicPr>
          <p:cNvPr id="8" name="Picture 7" descr="A screenshot of a computer&#10;&#10;AI-generated content may be incorrect.">
            <a:extLst>
              <a:ext uri="{FF2B5EF4-FFF2-40B4-BE49-F238E27FC236}">
                <a16:creationId xmlns:a16="http://schemas.microsoft.com/office/drawing/2014/main" id="{E6EB86E4-3D7D-87EB-F8CC-B0F73357AAB3}"/>
              </a:ext>
            </a:extLst>
          </p:cNvPr>
          <p:cNvPicPr>
            <a:picLocks noChangeAspect="1"/>
          </p:cNvPicPr>
          <p:nvPr/>
        </p:nvPicPr>
        <p:blipFill>
          <a:blip r:embed="rId2">
            <a:extLst>
              <a:ext uri="{28A0092B-C50C-407E-A947-70E740481C1C}">
                <a14:useLocalDpi xmlns:a14="http://schemas.microsoft.com/office/drawing/2010/main" val="0"/>
              </a:ext>
            </a:extLst>
          </a:blip>
          <a:srcRect l="41630" t="9288" r="2034" b="82995"/>
          <a:stretch/>
        </p:blipFill>
        <p:spPr>
          <a:xfrm>
            <a:off x="2768957" y="1497073"/>
            <a:ext cx="8937939" cy="576166"/>
          </a:xfrm>
          <a:prstGeom prst="rect">
            <a:avLst/>
          </a:prstGeom>
        </p:spPr>
      </p:pic>
    </p:spTree>
    <p:extLst>
      <p:ext uri="{BB962C8B-B14F-4D97-AF65-F5344CB8AC3E}">
        <p14:creationId xmlns:p14="http://schemas.microsoft.com/office/powerpoint/2010/main" val="8055427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Map&#10;&#10;Description automatically generated">
            <a:extLst>
              <a:ext uri="{FF2B5EF4-FFF2-40B4-BE49-F238E27FC236}">
                <a16:creationId xmlns:a16="http://schemas.microsoft.com/office/drawing/2014/main" id="{003B3175-C2CA-42D5-B716-F7F22C3C2A33}"/>
              </a:ext>
            </a:extLst>
          </p:cNvPr>
          <p:cNvPicPr>
            <a:picLocks noGrp="1" noChangeAspect="1"/>
          </p:cNvPicPr>
          <p:nvPr>
            <p:ph idx="1"/>
          </p:nvPr>
        </p:nvPicPr>
        <p:blipFill rotWithShape="1">
          <a:blip r:embed="rId2"/>
          <a:srcRect l="1414" t="13885" b="35546"/>
          <a:stretch/>
        </p:blipFill>
        <p:spPr>
          <a:xfrm>
            <a:off x="2466975" y="0"/>
            <a:ext cx="9725026" cy="6843713"/>
          </a:xfrm>
        </p:spPr>
      </p:pic>
      <p:sp>
        <p:nvSpPr>
          <p:cNvPr id="8" name="TextBox 7">
            <a:extLst>
              <a:ext uri="{FF2B5EF4-FFF2-40B4-BE49-F238E27FC236}">
                <a16:creationId xmlns:a16="http://schemas.microsoft.com/office/drawing/2014/main" id="{0DAE2681-E609-463B-A1F4-8040B1AAF9A8}"/>
              </a:ext>
            </a:extLst>
          </p:cNvPr>
          <p:cNvSpPr txBox="1"/>
          <p:nvPr/>
        </p:nvSpPr>
        <p:spPr>
          <a:xfrm>
            <a:off x="10621" y="107540"/>
            <a:ext cx="2316830" cy="923330"/>
          </a:xfrm>
          <a:prstGeom prst="rect">
            <a:avLst/>
          </a:prstGeom>
          <a:solidFill>
            <a:schemeClr val="bg1">
              <a:lumMod val="85000"/>
            </a:schemeClr>
          </a:solidFill>
          <a:ln w="25400">
            <a:solidFill>
              <a:schemeClr val="tx1"/>
            </a:solidFill>
          </a:ln>
        </p:spPr>
        <p:txBody>
          <a:bodyPr wrap="square" rtlCol="0">
            <a:spAutoFit/>
          </a:bodyPr>
          <a:lstStyle/>
          <a:p>
            <a:pPr algn="ctr"/>
            <a:r>
              <a:rPr lang="en-US" dirty="0"/>
              <a:t>Top of Protection</a:t>
            </a:r>
          </a:p>
          <a:p>
            <a:pPr algn="ctr"/>
            <a:r>
              <a:rPr lang="en-US" dirty="0"/>
              <a:t>Elevation 16.5’ (NAVD88)</a:t>
            </a:r>
          </a:p>
        </p:txBody>
      </p:sp>
      <p:pic>
        <p:nvPicPr>
          <p:cNvPr id="9" name="Content Placeholder 4" descr="Map&#10;&#10;Description automatically generated">
            <a:extLst>
              <a:ext uri="{FF2B5EF4-FFF2-40B4-BE49-F238E27FC236}">
                <a16:creationId xmlns:a16="http://schemas.microsoft.com/office/drawing/2014/main" id="{60DB3772-288E-4217-9B7C-6F1453C11DF9}"/>
              </a:ext>
            </a:extLst>
          </p:cNvPr>
          <p:cNvPicPr>
            <a:picLocks noChangeAspect="1"/>
          </p:cNvPicPr>
          <p:nvPr/>
        </p:nvPicPr>
        <p:blipFill rotWithShape="1">
          <a:blip r:embed="rId2"/>
          <a:srcRect l="41626" t="80784" r="30809" b="759"/>
          <a:stretch/>
        </p:blipFill>
        <p:spPr>
          <a:xfrm>
            <a:off x="-3940" y="2835003"/>
            <a:ext cx="1868823" cy="1716715"/>
          </a:xfrm>
          <a:prstGeom prst="rect">
            <a:avLst/>
          </a:prstGeom>
        </p:spPr>
      </p:pic>
      <p:pic>
        <p:nvPicPr>
          <p:cNvPr id="14" name="Content Placeholder 4" descr="Map&#10;&#10;Description automatically generated">
            <a:extLst>
              <a:ext uri="{FF2B5EF4-FFF2-40B4-BE49-F238E27FC236}">
                <a16:creationId xmlns:a16="http://schemas.microsoft.com/office/drawing/2014/main" id="{0529860C-5946-438F-BAC6-4F359D02C53E}"/>
              </a:ext>
            </a:extLst>
          </p:cNvPr>
          <p:cNvPicPr>
            <a:picLocks noChangeAspect="1"/>
          </p:cNvPicPr>
          <p:nvPr/>
        </p:nvPicPr>
        <p:blipFill rotWithShape="1">
          <a:blip r:embed="rId2"/>
          <a:srcRect l="71222" t="80784" r="1213" b="759"/>
          <a:stretch/>
        </p:blipFill>
        <p:spPr>
          <a:xfrm>
            <a:off x="10501040" y="0"/>
            <a:ext cx="1680339" cy="1543572"/>
          </a:xfrm>
          <a:prstGeom prst="rect">
            <a:avLst/>
          </a:prstGeom>
        </p:spPr>
      </p:pic>
      <p:pic>
        <p:nvPicPr>
          <p:cNvPr id="15" name="Content Placeholder 4" descr="Map&#10;&#10;Description automatically generated">
            <a:extLst>
              <a:ext uri="{FF2B5EF4-FFF2-40B4-BE49-F238E27FC236}">
                <a16:creationId xmlns:a16="http://schemas.microsoft.com/office/drawing/2014/main" id="{E9A202A7-7867-4229-9E96-6EEA7B3F2769}"/>
              </a:ext>
            </a:extLst>
          </p:cNvPr>
          <p:cNvPicPr>
            <a:picLocks noChangeAspect="1"/>
          </p:cNvPicPr>
          <p:nvPr/>
        </p:nvPicPr>
        <p:blipFill rotWithShape="1">
          <a:blip r:embed="rId2"/>
          <a:srcRect l="1066" t="80784" r="58836" b="759"/>
          <a:stretch/>
        </p:blipFill>
        <p:spPr>
          <a:xfrm>
            <a:off x="95070" y="1335100"/>
            <a:ext cx="2375252" cy="1499904"/>
          </a:xfrm>
          <a:prstGeom prst="rect">
            <a:avLst/>
          </a:prstGeom>
        </p:spPr>
      </p:pic>
      <p:sp>
        <p:nvSpPr>
          <p:cNvPr id="16" name="TextBox 15">
            <a:extLst>
              <a:ext uri="{FF2B5EF4-FFF2-40B4-BE49-F238E27FC236}">
                <a16:creationId xmlns:a16="http://schemas.microsoft.com/office/drawing/2014/main" id="{6D4C8C17-7C9D-4D50-B9BB-C5157149ACB8}"/>
              </a:ext>
            </a:extLst>
          </p:cNvPr>
          <p:cNvSpPr txBox="1"/>
          <p:nvPr/>
        </p:nvSpPr>
        <p:spPr>
          <a:xfrm>
            <a:off x="3077153" y="4601512"/>
            <a:ext cx="1652119" cy="646331"/>
          </a:xfrm>
          <a:prstGeom prst="rect">
            <a:avLst/>
          </a:prstGeom>
          <a:solidFill>
            <a:schemeClr val="bg1"/>
          </a:solidFill>
          <a:ln w="25400">
            <a:solidFill>
              <a:schemeClr val="tx1"/>
            </a:solidFill>
          </a:ln>
        </p:spPr>
        <p:txBody>
          <a:bodyPr wrap="square" rtlCol="0">
            <a:spAutoFit/>
          </a:bodyPr>
          <a:lstStyle/>
          <a:p>
            <a:r>
              <a:rPr lang="en-US" sz="1200" dirty="0"/>
              <a:t>Existing wall to remain in place until segments around it are finished.</a:t>
            </a:r>
          </a:p>
        </p:txBody>
      </p:sp>
      <p:sp>
        <p:nvSpPr>
          <p:cNvPr id="17" name="Oval 16">
            <a:extLst>
              <a:ext uri="{FF2B5EF4-FFF2-40B4-BE49-F238E27FC236}">
                <a16:creationId xmlns:a16="http://schemas.microsoft.com/office/drawing/2014/main" id="{2F56C294-5DE9-48C9-9CA4-440E5B951CEB}"/>
              </a:ext>
            </a:extLst>
          </p:cNvPr>
          <p:cNvSpPr/>
          <p:nvPr/>
        </p:nvSpPr>
        <p:spPr>
          <a:xfrm>
            <a:off x="5012379" y="4670393"/>
            <a:ext cx="431407" cy="803308"/>
          </a:xfrm>
          <a:prstGeom prst="ellipse">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6CA73EFF-74A5-41E0-BBF8-9EDCE204CED0}"/>
              </a:ext>
            </a:extLst>
          </p:cNvPr>
          <p:cNvSpPr txBox="1"/>
          <p:nvPr/>
        </p:nvSpPr>
        <p:spPr>
          <a:xfrm>
            <a:off x="6516209" y="4732232"/>
            <a:ext cx="938910" cy="461665"/>
          </a:xfrm>
          <a:prstGeom prst="rect">
            <a:avLst/>
          </a:prstGeom>
          <a:noFill/>
          <a:ln w="25400">
            <a:noFill/>
          </a:ln>
        </p:spPr>
        <p:txBody>
          <a:bodyPr wrap="square" rtlCol="0">
            <a:spAutoFit/>
          </a:bodyPr>
          <a:lstStyle/>
          <a:p>
            <a:pPr algn="ctr"/>
            <a:r>
              <a:rPr lang="en-US" sz="1200" b="1" dirty="0">
                <a:effectLst>
                  <a:glow rad="127000">
                    <a:schemeClr val="bg1"/>
                  </a:glow>
                </a:effectLst>
              </a:rPr>
              <a:t>Tidewater</a:t>
            </a:r>
          </a:p>
          <a:p>
            <a:pPr algn="ctr"/>
            <a:r>
              <a:rPr lang="en-US" sz="1200" b="1" dirty="0">
                <a:effectLst>
                  <a:glow rad="127000">
                    <a:schemeClr val="bg1"/>
                  </a:glow>
                </a:effectLst>
              </a:rPr>
              <a:t>Gardens</a:t>
            </a:r>
          </a:p>
        </p:txBody>
      </p:sp>
      <p:sp>
        <p:nvSpPr>
          <p:cNvPr id="11" name="Oval 10">
            <a:extLst>
              <a:ext uri="{FF2B5EF4-FFF2-40B4-BE49-F238E27FC236}">
                <a16:creationId xmlns:a16="http://schemas.microsoft.com/office/drawing/2014/main" id="{18C99A73-ED1E-2EC1-EE5A-E570B9138523}"/>
              </a:ext>
            </a:extLst>
          </p:cNvPr>
          <p:cNvSpPr/>
          <p:nvPr/>
        </p:nvSpPr>
        <p:spPr>
          <a:xfrm>
            <a:off x="4816400" y="5193897"/>
            <a:ext cx="4338528" cy="1219569"/>
          </a:xfrm>
          <a:prstGeom prst="ellipse">
            <a:avLst/>
          </a:prstGeom>
          <a:noFill/>
          <a:ln w="635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4DBA0321-849E-C987-BC68-7B93ABAB5BB1}"/>
              </a:ext>
            </a:extLst>
          </p:cNvPr>
          <p:cNvSpPr txBox="1"/>
          <p:nvPr/>
        </p:nvSpPr>
        <p:spPr>
          <a:xfrm>
            <a:off x="3136061" y="6090300"/>
            <a:ext cx="1680339" cy="646331"/>
          </a:xfrm>
          <a:prstGeom prst="rect">
            <a:avLst/>
          </a:prstGeom>
          <a:solidFill>
            <a:schemeClr val="bg1"/>
          </a:solidFill>
          <a:ln w="25400">
            <a:solidFill>
              <a:srgbClr val="00B0F0"/>
            </a:solidFill>
          </a:ln>
        </p:spPr>
        <p:txBody>
          <a:bodyPr wrap="square" rtlCol="0">
            <a:spAutoFit/>
          </a:bodyPr>
          <a:lstStyle/>
          <a:p>
            <a:pPr algn="ctr"/>
            <a:r>
              <a:rPr lang="en-US" b="1" dirty="0">
                <a:solidFill>
                  <a:srgbClr val="00B0F0"/>
                </a:solidFill>
              </a:rPr>
              <a:t>Phase 1 of Construction</a:t>
            </a:r>
          </a:p>
        </p:txBody>
      </p:sp>
      <p:sp>
        <p:nvSpPr>
          <p:cNvPr id="13" name="TextBox 12">
            <a:extLst>
              <a:ext uri="{FF2B5EF4-FFF2-40B4-BE49-F238E27FC236}">
                <a16:creationId xmlns:a16="http://schemas.microsoft.com/office/drawing/2014/main" id="{8B11E7E5-D820-2CB3-5979-DE87DE42A8FB}"/>
              </a:ext>
            </a:extLst>
          </p:cNvPr>
          <p:cNvSpPr txBox="1"/>
          <p:nvPr/>
        </p:nvSpPr>
        <p:spPr>
          <a:xfrm>
            <a:off x="9242056" y="5473701"/>
            <a:ext cx="2589519" cy="923330"/>
          </a:xfrm>
          <a:prstGeom prst="rect">
            <a:avLst/>
          </a:prstGeom>
          <a:solidFill>
            <a:schemeClr val="bg1">
              <a:alpha val="68000"/>
            </a:schemeClr>
          </a:solidFill>
          <a:ln w="76200">
            <a:solidFill>
              <a:srgbClr val="7030A0"/>
            </a:solidFill>
          </a:ln>
        </p:spPr>
        <p:txBody>
          <a:bodyPr wrap="square" rtlCol="0">
            <a:spAutoFit/>
          </a:bodyPr>
          <a:lstStyle/>
          <a:p>
            <a:pPr algn="ctr"/>
            <a:r>
              <a:rPr lang="en-US" b="1" dirty="0">
                <a:solidFill>
                  <a:srgbClr val="7030A0"/>
                </a:solidFill>
              </a:rPr>
              <a:t>Ohio</a:t>
            </a:r>
          </a:p>
          <a:p>
            <a:pPr algn="ctr"/>
            <a:r>
              <a:rPr lang="en-US" b="1" dirty="0">
                <a:solidFill>
                  <a:srgbClr val="7030A0"/>
                </a:solidFill>
              </a:rPr>
              <a:t>Creek</a:t>
            </a:r>
          </a:p>
          <a:p>
            <a:pPr algn="ctr"/>
            <a:r>
              <a:rPr lang="en-US" b="1" dirty="0">
                <a:solidFill>
                  <a:srgbClr val="7030A0"/>
                </a:solidFill>
              </a:rPr>
              <a:t>Project</a:t>
            </a:r>
          </a:p>
        </p:txBody>
      </p:sp>
    </p:spTree>
    <p:extLst>
      <p:ext uri="{BB962C8B-B14F-4D97-AF65-F5344CB8AC3E}">
        <p14:creationId xmlns:p14="http://schemas.microsoft.com/office/powerpoint/2010/main" val="1879282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87438" y="129405"/>
            <a:ext cx="7368315" cy="507342"/>
          </a:xfrm>
          <a:prstGeom prst="rect">
            <a:avLst/>
          </a:prstGeom>
        </p:spPr>
        <p:txBody>
          <a:bodyPr vert="horz" wrap="square" lIns="0" tIns="8659" rIns="0" bIns="0" rtlCol="0">
            <a:spAutoFit/>
          </a:bodyPr>
          <a:lstStyle/>
          <a:p>
            <a:pPr marL="8659">
              <a:spcBef>
                <a:spcPts val="68"/>
              </a:spcBef>
            </a:pPr>
            <a:r>
              <a:rPr sz="3600" b="1" dirty="0">
                <a:ea typeface="+mn-ea"/>
                <a:cs typeface="+mn-cs"/>
              </a:rPr>
              <a:t>PHASE 1 PLAN</a:t>
            </a:r>
          </a:p>
        </p:txBody>
      </p:sp>
      <p:pic>
        <p:nvPicPr>
          <p:cNvPr id="69" name="object 4">
            <a:extLst>
              <a:ext uri="{FF2B5EF4-FFF2-40B4-BE49-F238E27FC236}">
                <a16:creationId xmlns:a16="http://schemas.microsoft.com/office/drawing/2014/main" id="{94AAE42C-01EA-495C-8B11-C6B52F346FED}"/>
              </a:ext>
            </a:extLst>
          </p:cNvPr>
          <p:cNvPicPr/>
          <p:nvPr/>
        </p:nvPicPr>
        <p:blipFill>
          <a:blip r:embed="rId3" cstate="hqprint">
            <a:extLst>
              <a:ext uri="{28A0092B-C50C-407E-A947-70E740481C1C}">
                <a14:useLocalDpi xmlns:a14="http://schemas.microsoft.com/office/drawing/2010/main"/>
              </a:ext>
            </a:extLst>
          </a:blip>
          <a:srcRect/>
          <a:stretch/>
        </p:blipFill>
        <p:spPr>
          <a:xfrm>
            <a:off x="20118" y="1300407"/>
            <a:ext cx="12171882" cy="5505350"/>
          </a:xfrm>
          <a:prstGeom prst="rect">
            <a:avLst/>
          </a:prstGeom>
        </p:spPr>
      </p:pic>
      <p:sp>
        <p:nvSpPr>
          <p:cNvPr id="9" name="object 9"/>
          <p:cNvSpPr txBox="1"/>
          <p:nvPr/>
        </p:nvSpPr>
        <p:spPr>
          <a:xfrm>
            <a:off x="3476758" y="6011853"/>
            <a:ext cx="1044748" cy="192000"/>
          </a:xfrm>
          <a:prstGeom prst="rect">
            <a:avLst/>
          </a:prstGeom>
          <a:solidFill>
            <a:srgbClr val="7E7E7E"/>
          </a:solidFill>
        </p:spPr>
        <p:txBody>
          <a:bodyPr vert="horz" wrap="square" lIns="0" tIns="27709" rIns="0" bIns="0" rtlCol="0">
            <a:spAutoFit/>
          </a:bodyPr>
          <a:lstStyle/>
          <a:p>
            <a:pPr marL="71436">
              <a:spcBef>
                <a:spcPts val="218"/>
              </a:spcBef>
            </a:pPr>
            <a:r>
              <a:rPr sz="818" b="1" spc="-3" dirty="0">
                <a:solidFill>
                  <a:srgbClr val="FFFFFF"/>
                </a:solidFill>
                <a:latin typeface="Arial"/>
                <a:cs typeface="Arial"/>
              </a:rPr>
              <a:t>Berkley</a:t>
            </a:r>
            <a:r>
              <a:rPr sz="818" b="1" spc="-48" dirty="0">
                <a:solidFill>
                  <a:srgbClr val="FFFFFF"/>
                </a:solidFill>
                <a:latin typeface="Arial"/>
                <a:cs typeface="Arial"/>
              </a:rPr>
              <a:t> </a:t>
            </a:r>
            <a:r>
              <a:rPr sz="818" b="1" spc="-3" dirty="0">
                <a:solidFill>
                  <a:srgbClr val="FFFFFF"/>
                </a:solidFill>
                <a:latin typeface="Arial"/>
                <a:cs typeface="Arial"/>
              </a:rPr>
              <a:t>Bridge</a:t>
            </a:r>
            <a:endParaRPr sz="818" dirty="0">
              <a:latin typeface="Arial"/>
              <a:cs typeface="Arial"/>
            </a:endParaRPr>
          </a:p>
        </p:txBody>
      </p:sp>
      <p:grpSp>
        <p:nvGrpSpPr>
          <p:cNvPr id="10" name="object 10"/>
          <p:cNvGrpSpPr/>
          <p:nvPr/>
        </p:nvGrpSpPr>
        <p:grpSpPr>
          <a:xfrm>
            <a:off x="6911121" y="4581516"/>
            <a:ext cx="512577" cy="393353"/>
            <a:chOff x="8759951" y="5913120"/>
            <a:chExt cx="631190" cy="462280"/>
          </a:xfrm>
        </p:grpSpPr>
        <p:sp>
          <p:nvSpPr>
            <p:cNvPr id="11" name="object 11"/>
            <p:cNvSpPr/>
            <p:nvPr/>
          </p:nvSpPr>
          <p:spPr>
            <a:xfrm>
              <a:off x="8759951" y="5913120"/>
              <a:ext cx="631190" cy="462280"/>
            </a:xfrm>
            <a:custGeom>
              <a:avLst/>
              <a:gdLst/>
              <a:ahLst/>
              <a:cxnLst/>
              <a:rect l="l" t="t" r="r" b="b"/>
              <a:pathLst>
                <a:path w="631190" h="462279">
                  <a:moveTo>
                    <a:pt x="630935" y="0"/>
                  </a:moveTo>
                  <a:lnTo>
                    <a:pt x="0" y="0"/>
                  </a:lnTo>
                  <a:lnTo>
                    <a:pt x="0" y="461772"/>
                  </a:lnTo>
                  <a:lnTo>
                    <a:pt x="630935" y="461772"/>
                  </a:lnTo>
                  <a:lnTo>
                    <a:pt x="630935" y="0"/>
                  </a:lnTo>
                  <a:close/>
                </a:path>
              </a:pathLst>
            </a:custGeom>
            <a:solidFill>
              <a:srgbClr val="7E7E7E"/>
            </a:solidFill>
          </p:spPr>
          <p:txBody>
            <a:bodyPr wrap="square" lIns="0" tIns="0" rIns="0" bIns="0" rtlCol="0"/>
            <a:lstStyle/>
            <a:p>
              <a:endParaRPr sz="1227" dirty="0"/>
            </a:p>
          </p:txBody>
        </p:sp>
        <p:sp>
          <p:nvSpPr>
            <p:cNvPr id="12" name="object 12"/>
            <p:cNvSpPr/>
            <p:nvPr/>
          </p:nvSpPr>
          <p:spPr>
            <a:xfrm>
              <a:off x="8759951" y="5913120"/>
              <a:ext cx="631190" cy="462280"/>
            </a:xfrm>
            <a:custGeom>
              <a:avLst/>
              <a:gdLst/>
              <a:ahLst/>
              <a:cxnLst/>
              <a:rect l="l" t="t" r="r" b="b"/>
              <a:pathLst>
                <a:path w="631190" h="462279">
                  <a:moveTo>
                    <a:pt x="0" y="0"/>
                  </a:moveTo>
                  <a:lnTo>
                    <a:pt x="630935" y="0"/>
                  </a:lnTo>
                  <a:lnTo>
                    <a:pt x="630935" y="461772"/>
                  </a:lnTo>
                  <a:lnTo>
                    <a:pt x="0" y="461772"/>
                  </a:lnTo>
                  <a:lnTo>
                    <a:pt x="0" y="0"/>
                  </a:lnTo>
                  <a:close/>
                </a:path>
              </a:pathLst>
            </a:custGeom>
            <a:ln w="12700">
              <a:solidFill>
                <a:srgbClr val="4471C4"/>
              </a:solidFill>
            </a:ln>
          </p:spPr>
          <p:txBody>
            <a:bodyPr wrap="square" lIns="0" tIns="0" rIns="0" bIns="0" rtlCol="0"/>
            <a:lstStyle/>
            <a:p>
              <a:endParaRPr sz="1227" dirty="0"/>
            </a:p>
          </p:txBody>
        </p:sp>
      </p:grpSp>
      <p:grpSp>
        <p:nvGrpSpPr>
          <p:cNvPr id="16" name="object 16"/>
          <p:cNvGrpSpPr/>
          <p:nvPr/>
        </p:nvGrpSpPr>
        <p:grpSpPr>
          <a:xfrm>
            <a:off x="8167294" y="4733237"/>
            <a:ext cx="512577" cy="393353"/>
            <a:chOff x="10306811" y="6091428"/>
            <a:chExt cx="631190" cy="462280"/>
          </a:xfrm>
        </p:grpSpPr>
        <p:sp>
          <p:nvSpPr>
            <p:cNvPr id="17" name="object 17"/>
            <p:cNvSpPr/>
            <p:nvPr/>
          </p:nvSpPr>
          <p:spPr>
            <a:xfrm>
              <a:off x="10306811" y="6091428"/>
              <a:ext cx="631190" cy="462280"/>
            </a:xfrm>
            <a:custGeom>
              <a:avLst/>
              <a:gdLst/>
              <a:ahLst/>
              <a:cxnLst/>
              <a:rect l="l" t="t" r="r" b="b"/>
              <a:pathLst>
                <a:path w="631190" h="462279">
                  <a:moveTo>
                    <a:pt x="630935" y="0"/>
                  </a:moveTo>
                  <a:lnTo>
                    <a:pt x="0" y="0"/>
                  </a:lnTo>
                  <a:lnTo>
                    <a:pt x="0" y="461772"/>
                  </a:lnTo>
                  <a:lnTo>
                    <a:pt x="630935" y="461772"/>
                  </a:lnTo>
                  <a:lnTo>
                    <a:pt x="630935" y="0"/>
                  </a:lnTo>
                  <a:close/>
                </a:path>
              </a:pathLst>
            </a:custGeom>
            <a:solidFill>
              <a:srgbClr val="7E7E7E"/>
            </a:solidFill>
          </p:spPr>
          <p:txBody>
            <a:bodyPr wrap="square" lIns="0" tIns="0" rIns="0" bIns="0" rtlCol="0"/>
            <a:lstStyle/>
            <a:p>
              <a:endParaRPr sz="1227" dirty="0"/>
            </a:p>
          </p:txBody>
        </p:sp>
        <p:sp>
          <p:nvSpPr>
            <p:cNvPr id="18" name="object 18"/>
            <p:cNvSpPr/>
            <p:nvPr/>
          </p:nvSpPr>
          <p:spPr>
            <a:xfrm>
              <a:off x="10306811" y="6091428"/>
              <a:ext cx="631190" cy="462280"/>
            </a:xfrm>
            <a:custGeom>
              <a:avLst/>
              <a:gdLst/>
              <a:ahLst/>
              <a:cxnLst/>
              <a:rect l="l" t="t" r="r" b="b"/>
              <a:pathLst>
                <a:path w="631190" h="462279">
                  <a:moveTo>
                    <a:pt x="0" y="0"/>
                  </a:moveTo>
                  <a:lnTo>
                    <a:pt x="630935" y="0"/>
                  </a:lnTo>
                  <a:lnTo>
                    <a:pt x="630935" y="461772"/>
                  </a:lnTo>
                  <a:lnTo>
                    <a:pt x="0" y="461772"/>
                  </a:lnTo>
                  <a:lnTo>
                    <a:pt x="0" y="0"/>
                  </a:lnTo>
                  <a:close/>
                </a:path>
              </a:pathLst>
            </a:custGeom>
            <a:ln w="12700">
              <a:solidFill>
                <a:srgbClr val="4471C4"/>
              </a:solidFill>
            </a:ln>
          </p:spPr>
          <p:txBody>
            <a:bodyPr wrap="square" lIns="0" tIns="0" rIns="0" bIns="0" rtlCol="0"/>
            <a:lstStyle/>
            <a:p>
              <a:endParaRPr sz="1227" dirty="0"/>
            </a:p>
          </p:txBody>
        </p:sp>
      </p:grpSp>
      <p:grpSp>
        <p:nvGrpSpPr>
          <p:cNvPr id="22" name="object 22"/>
          <p:cNvGrpSpPr/>
          <p:nvPr/>
        </p:nvGrpSpPr>
        <p:grpSpPr>
          <a:xfrm>
            <a:off x="190907" y="4249543"/>
            <a:ext cx="855498" cy="393353"/>
            <a:chOff x="484632" y="5522976"/>
            <a:chExt cx="1053465" cy="462280"/>
          </a:xfrm>
        </p:grpSpPr>
        <p:sp>
          <p:nvSpPr>
            <p:cNvPr id="23" name="object 23"/>
            <p:cNvSpPr/>
            <p:nvPr/>
          </p:nvSpPr>
          <p:spPr>
            <a:xfrm>
              <a:off x="484632" y="5522976"/>
              <a:ext cx="1053465" cy="462280"/>
            </a:xfrm>
            <a:custGeom>
              <a:avLst/>
              <a:gdLst/>
              <a:ahLst/>
              <a:cxnLst/>
              <a:rect l="l" t="t" r="r" b="b"/>
              <a:pathLst>
                <a:path w="1053465" h="462279">
                  <a:moveTo>
                    <a:pt x="1053084" y="0"/>
                  </a:moveTo>
                  <a:lnTo>
                    <a:pt x="0" y="0"/>
                  </a:lnTo>
                  <a:lnTo>
                    <a:pt x="0" y="461772"/>
                  </a:lnTo>
                  <a:lnTo>
                    <a:pt x="1053084" y="461772"/>
                  </a:lnTo>
                  <a:lnTo>
                    <a:pt x="1053084" y="0"/>
                  </a:lnTo>
                  <a:close/>
                </a:path>
              </a:pathLst>
            </a:custGeom>
            <a:solidFill>
              <a:srgbClr val="7E7E7E"/>
            </a:solidFill>
          </p:spPr>
          <p:txBody>
            <a:bodyPr wrap="square" lIns="0" tIns="0" rIns="0" bIns="0" rtlCol="0"/>
            <a:lstStyle/>
            <a:p>
              <a:endParaRPr sz="1227" dirty="0"/>
            </a:p>
          </p:txBody>
        </p:sp>
        <p:sp>
          <p:nvSpPr>
            <p:cNvPr id="24" name="object 24"/>
            <p:cNvSpPr/>
            <p:nvPr/>
          </p:nvSpPr>
          <p:spPr>
            <a:xfrm>
              <a:off x="484632" y="5522976"/>
              <a:ext cx="1053465" cy="462280"/>
            </a:xfrm>
            <a:custGeom>
              <a:avLst/>
              <a:gdLst/>
              <a:ahLst/>
              <a:cxnLst/>
              <a:rect l="l" t="t" r="r" b="b"/>
              <a:pathLst>
                <a:path w="1053465" h="462279">
                  <a:moveTo>
                    <a:pt x="0" y="0"/>
                  </a:moveTo>
                  <a:lnTo>
                    <a:pt x="1053084" y="0"/>
                  </a:lnTo>
                  <a:lnTo>
                    <a:pt x="1053084" y="461772"/>
                  </a:lnTo>
                  <a:lnTo>
                    <a:pt x="0" y="461772"/>
                  </a:lnTo>
                  <a:lnTo>
                    <a:pt x="0" y="0"/>
                  </a:lnTo>
                  <a:close/>
                </a:path>
              </a:pathLst>
            </a:custGeom>
            <a:ln w="12700">
              <a:solidFill>
                <a:srgbClr val="4471C4"/>
              </a:solidFill>
            </a:ln>
          </p:spPr>
          <p:txBody>
            <a:bodyPr wrap="square" lIns="0" tIns="0" rIns="0" bIns="0" rtlCol="0"/>
            <a:lstStyle/>
            <a:p>
              <a:endParaRPr sz="1227" dirty="0"/>
            </a:p>
          </p:txBody>
        </p:sp>
      </p:grpSp>
      <p:sp>
        <p:nvSpPr>
          <p:cNvPr id="31" name="object 31"/>
          <p:cNvSpPr/>
          <p:nvPr/>
        </p:nvSpPr>
        <p:spPr>
          <a:xfrm>
            <a:off x="1908706" y="5275286"/>
            <a:ext cx="878703" cy="393353"/>
          </a:xfrm>
          <a:custGeom>
            <a:avLst/>
            <a:gdLst/>
            <a:ahLst/>
            <a:cxnLst/>
            <a:rect l="l" t="t" r="r" b="b"/>
            <a:pathLst>
              <a:path w="1082039" h="462279">
                <a:moveTo>
                  <a:pt x="1082040" y="0"/>
                </a:moveTo>
                <a:lnTo>
                  <a:pt x="0" y="0"/>
                </a:lnTo>
                <a:lnTo>
                  <a:pt x="0" y="461772"/>
                </a:lnTo>
                <a:lnTo>
                  <a:pt x="1082040" y="461772"/>
                </a:lnTo>
                <a:lnTo>
                  <a:pt x="1082040" y="0"/>
                </a:lnTo>
                <a:close/>
              </a:path>
            </a:pathLst>
          </a:custGeom>
          <a:solidFill>
            <a:srgbClr val="7E7E7E"/>
          </a:solidFill>
        </p:spPr>
        <p:txBody>
          <a:bodyPr wrap="square" lIns="0" tIns="0" rIns="0" bIns="0" rtlCol="0"/>
          <a:lstStyle/>
          <a:p>
            <a:endParaRPr sz="1227" dirty="0"/>
          </a:p>
        </p:txBody>
      </p:sp>
      <p:sp>
        <p:nvSpPr>
          <p:cNvPr id="32" name="object 32"/>
          <p:cNvSpPr/>
          <p:nvPr/>
        </p:nvSpPr>
        <p:spPr>
          <a:xfrm>
            <a:off x="1908706" y="5275286"/>
            <a:ext cx="878703" cy="393353"/>
          </a:xfrm>
          <a:custGeom>
            <a:avLst/>
            <a:gdLst/>
            <a:ahLst/>
            <a:cxnLst/>
            <a:rect l="l" t="t" r="r" b="b"/>
            <a:pathLst>
              <a:path w="1082039" h="462279">
                <a:moveTo>
                  <a:pt x="0" y="0"/>
                </a:moveTo>
                <a:lnTo>
                  <a:pt x="1082040" y="0"/>
                </a:lnTo>
                <a:lnTo>
                  <a:pt x="1082040" y="461772"/>
                </a:lnTo>
                <a:lnTo>
                  <a:pt x="0" y="461772"/>
                </a:lnTo>
                <a:lnTo>
                  <a:pt x="0" y="0"/>
                </a:lnTo>
                <a:close/>
              </a:path>
            </a:pathLst>
          </a:custGeom>
          <a:ln w="12700">
            <a:solidFill>
              <a:srgbClr val="4471C4"/>
            </a:solidFill>
          </a:ln>
        </p:spPr>
        <p:txBody>
          <a:bodyPr wrap="square" lIns="0" tIns="0" rIns="0" bIns="0" rtlCol="0"/>
          <a:lstStyle/>
          <a:p>
            <a:endParaRPr sz="1227" dirty="0"/>
          </a:p>
        </p:txBody>
      </p:sp>
      <p:sp>
        <p:nvSpPr>
          <p:cNvPr id="39" name="object 39"/>
          <p:cNvSpPr/>
          <p:nvPr/>
        </p:nvSpPr>
        <p:spPr>
          <a:xfrm>
            <a:off x="5380199" y="6001476"/>
            <a:ext cx="853951" cy="393353"/>
          </a:xfrm>
          <a:custGeom>
            <a:avLst/>
            <a:gdLst/>
            <a:ahLst/>
            <a:cxnLst/>
            <a:rect l="l" t="t" r="r" b="b"/>
            <a:pathLst>
              <a:path w="1051559" h="462279">
                <a:moveTo>
                  <a:pt x="1051559" y="0"/>
                </a:moveTo>
                <a:lnTo>
                  <a:pt x="0" y="0"/>
                </a:lnTo>
                <a:lnTo>
                  <a:pt x="0" y="461772"/>
                </a:lnTo>
                <a:lnTo>
                  <a:pt x="1051559" y="461772"/>
                </a:lnTo>
                <a:lnTo>
                  <a:pt x="1051559" y="0"/>
                </a:lnTo>
                <a:close/>
              </a:path>
            </a:pathLst>
          </a:custGeom>
          <a:solidFill>
            <a:srgbClr val="7E7E7E"/>
          </a:solidFill>
        </p:spPr>
        <p:txBody>
          <a:bodyPr wrap="square" lIns="0" tIns="0" rIns="0" bIns="0" rtlCol="0"/>
          <a:lstStyle/>
          <a:p>
            <a:endParaRPr sz="1227" dirty="0"/>
          </a:p>
        </p:txBody>
      </p:sp>
      <p:sp>
        <p:nvSpPr>
          <p:cNvPr id="40" name="object 40"/>
          <p:cNvSpPr/>
          <p:nvPr/>
        </p:nvSpPr>
        <p:spPr>
          <a:xfrm>
            <a:off x="5380199" y="6001476"/>
            <a:ext cx="853951" cy="393353"/>
          </a:xfrm>
          <a:custGeom>
            <a:avLst/>
            <a:gdLst/>
            <a:ahLst/>
            <a:cxnLst/>
            <a:rect l="l" t="t" r="r" b="b"/>
            <a:pathLst>
              <a:path w="1051559" h="462279">
                <a:moveTo>
                  <a:pt x="0" y="0"/>
                </a:moveTo>
                <a:lnTo>
                  <a:pt x="1051559" y="0"/>
                </a:lnTo>
                <a:lnTo>
                  <a:pt x="1051559" y="461772"/>
                </a:lnTo>
                <a:lnTo>
                  <a:pt x="0" y="461772"/>
                </a:lnTo>
                <a:lnTo>
                  <a:pt x="0" y="0"/>
                </a:lnTo>
                <a:close/>
              </a:path>
            </a:pathLst>
          </a:custGeom>
          <a:ln w="12700">
            <a:solidFill>
              <a:srgbClr val="4471C4"/>
            </a:solidFill>
          </a:ln>
        </p:spPr>
        <p:txBody>
          <a:bodyPr wrap="square" lIns="0" tIns="0" rIns="0" bIns="0" rtlCol="0"/>
          <a:lstStyle/>
          <a:p>
            <a:endParaRPr sz="1227" dirty="0"/>
          </a:p>
        </p:txBody>
      </p:sp>
      <p:sp>
        <p:nvSpPr>
          <p:cNvPr id="47" name="object 47"/>
          <p:cNvSpPr/>
          <p:nvPr/>
        </p:nvSpPr>
        <p:spPr>
          <a:xfrm>
            <a:off x="9843018" y="6376241"/>
            <a:ext cx="934395" cy="393353"/>
          </a:xfrm>
          <a:custGeom>
            <a:avLst/>
            <a:gdLst/>
            <a:ahLst/>
            <a:cxnLst/>
            <a:rect l="l" t="t" r="r" b="b"/>
            <a:pathLst>
              <a:path w="1150619" h="462279">
                <a:moveTo>
                  <a:pt x="1150619" y="0"/>
                </a:moveTo>
                <a:lnTo>
                  <a:pt x="0" y="0"/>
                </a:lnTo>
                <a:lnTo>
                  <a:pt x="0" y="461771"/>
                </a:lnTo>
                <a:lnTo>
                  <a:pt x="1150619" y="461771"/>
                </a:lnTo>
                <a:lnTo>
                  <a:pt x="1150619" y="0"/>
                </a:lnTo>
                <a:close/>
              </a:path>
            </a:pathLst>
          </a:custGeom>
          <a:solidFill>
            <a:srgbClr val="7E7E7E"/>
          </a:solidFill>
        </p:spPr>
        <p:txBody>
          <a:bodyPr wrap="square" lIns="0" tIns="0" rIns="0" bIns="0" rtlCol="0"/>
          <a:lstStyle/>
          <a:p>
            <a:endParaRPr sz="1227" dirty="0"/>
          </a:p>
        </p:txBody>
      </p:sp>
      <p:sp>
        <p:nvSpPr>
          <p:cNvPr id="48" name="object 48"/>
          <p:cNvSpPr/>
          <p:nvPr/>
        </p:nvSpPr>
        <p:spPr>
          <a:xfrm>
            <a:off x="9843018" y="6376241"/>
            <a:ext cx="934395" cy="393353"/>
          </a:xfrm>
          <a:custGeom>
            <a:avLst/>
            <a:gdLst/>
            <a:ahLst/>
            <a:cxnLst/>
            <a:rect l="l" t="t" r="r" b="b"/>
            <a:pathLst>
              <a:path w="1150619" h="462279">
                <a:moveTo>
                  <a:pt x="0" y="0"/>
                </a:moveTo>
                <a:lnTo>
                  <a:pt x="1150619" y="0"/>
                </a:lnTo>
                <a:lnTo>
                  <a:pt x="1150619" y="461771"/>
                </a:lnTo>
                <a:lnTo>
                  <a:pt x="0" y="461771"/>
                </a:lnTo>
                <a:lnTo>
                  <a:pt x="0" y="0"/>
                </a:lnTo>
                <a:close/>
              </a:path>
            </a:pathLst>
          </a:custGeom>
          <a:ln w="12700">
            <a:solidFill>
              <a:srgbClr val="4471C4"/>
            </a:solidFill>
          </a:ln>
        </p:spPr>
        <p:txBody>
          <a:bodyPr wrap="square" lIns="0" tIns="0" rIns="0" bIns="0" rtlCol="0"/>
          <a:lstStyle/>
          <a:p>
            <a:endParaRPr sz="1227" dirty="0"/>
          </a:p>
        </p:txBody>
      </p:sp>
      <p:grpSp>
        <p:nvGrpSpPr>
          <p:cNvPr id="52" name="object 52"/>
          <p:cNvGrpSpPr/>
          <p:nvPr/>
        </p:nvGrpSpPr>
        <p:grpSpPr>
          <a:xfrm>
            <a:off x="48582" y="1034854"/>
            <a:ext cx="12054105" cy="2515728"/>
            <a:chOff x="309372" y="1744976"/>
            <a:chExt cx="14843505" cy="2956560"/>
          </a:xfrm>
        </p:grpSpPr>
        <p:sp>
          <p:nvSpPr>
            <p:cNvPr id="55" name="object 55"/>
            <p:cNvSpPr/>
            <p:nvPr/>
          </p:nvSpPr>
          <p:spPr>
            <a:xfrm>
              <a:off x="484631" y="1744981"/>
              <a:ext cx="0" cy="1621155"/>
            </a:xfrm>
            <a:custGeom>
              <a:avLst/>
              <a:gdLst/>
              <a:ahLst/>
              <a:cxnLst/>
              <a:rect l="l" t="t" r="r" b="b"/>
              <a:pathLst>
                <a:path h="1621154">
                  <a:moveTo>
                    <a:pt x="0" y="1621104"/>
                  </a:moveTo>
                  <a:lnTo>
                    <a:pt x="0" y="0"/>
                  </a:lnTo>
                </a:path>
              </a:pathLst>
            </a:custGeom>
            <a:ln w="88900">
              <a:solidFill>
                <a:srgbClr val="3D9EFF"/>
              </a:solidFill>
            </a:ln>
          </p:spPr>
          <p:txBody>
            <a:bodyPr wrap="square" lIns="0" tIns="0" rIns="0" bIns="0" rtlCol="0"/>
            <a:lstStyle/>
            <a:p>
              <a:endParaRPr sz="1227" dirty="0"/>
            </a:p>
          </p:txBody>
        </p:sp>
        <p:sp>
          <p:nvSpPr>
            <p:cNvPr id="56" name="object 56"/>
            <p:cNvSpPr/>
            <p:nvPr/>
          </p:nvSpPr>
          <p:spPr>
            <a:xfrm>
              <a:off x="6407961" y="1744976"/>
              <a:ext cx="0" cy="2809240"/>
            </a:xfrm>
            <a:custGeom>
              <a:avLst/>
              <a:gdLst/>
              <a:ahLst/>
              <a:cxnLst/>
              <a:rect l="l" t="t" r="r" b="b"/>
              <a:pathLst>
                <a:path h="2809240">
                  <a:moveTo>
                    <a:pt x="0" y="2808947"/>
                  </a:moveTo>
                  <a:lnTo>
                    <a:pt x="0" y="0"/>
                  </a:lnTo>
                </a:path>
              </a:pathLst>
            </a:custGeom>
            <a:ln w="88900">
              <a:solidFill>
                <a:srgbClr val="3D9EFF"/>
              </a:solidFill>
            </a:ln>
          </p:spPr>
          <p:txBody>
            <a:bodyPr wrap="square" lIns="0" tIns="0" rIns="0" bIns="0" rtlCol="0"/>
            <a:lstStyle/>
            <a:p>
              <a:endParaRPr sz="1227" dirty="0"/>
            </a:p>
          </p:txBody>
        </p:sp>
        <p:sp>
          <p:nvSpPr>
            <p:cNvPr id="57" name="object 57"/>
            <p:cNvSpPr/>
            <p:nvPr/>
          </p:nvSpPr>
          <p:spPr>
            <a:xfrm>
              <a:off x="14988539" y="1744976"/>
              <a:ext cx="0" cy="2956560"/>
            </a:xfrm>
            <a:custGeom>
              <a:avLst/>
              <a:gdLst/>
              <a:ahLst/>
              <a:cxnLst/>
              <a:rect l="l" t="t" r="r" b="b"/>
              <a:pathLst>
                <a:path h="2956560">
                  <a:moveTo>
                    <a:pt x="0" y="2956344"/>
                  </a:moveTo>
                  <a:lnTo>
                    <a:pt x="0" y="0"/>
                  </a:lnTo>
                </a:path>
              </a:pathLst>
            </a:custGeom>
            <a:ln w="88900">
              <a:solidFill>
                <a:srgbClr val="3D9EFF"/>
              </a:solidFill>
            </a:ln>
          </p:spPr>
          <p:txBody>
            <a:bodyPr wrap="square" lIns="0" tIns="0" rIns="0" bIns="0" rtlCol="0"/>
            <a:lstStyle/>
            <a:p>
              <a:endParaRPr sz="1227" dirty="0"/>
            </a:p>
          </p:txBody>
        </p:sp>
        <p:sp>
          <p:nvSpPr>
            <p:cNvPr id="58" name="object 58"/>
            <p:cNvSpPr/>
            <p:nvPr/>
          </p:nvSpPr>
          <p:spPr>
            <a:xfrm>
              <a:off x="484625" y="2151888"/>
              <a:ext cx="14503400" cy="0"/>
            </a:xfrm>
            <a:custGeom>
              <a:avLst/>
              <a:gdLst/>
              <a:ahLst/>
              <a:cxnLst/>
              <a:rect l="l" t="t" r="r" b="b"/>
              <a:pathLst>
                <a:path w="14503400">
                  <a:moveTo>
                    <a:pt x="14503133" y="0"/>
                  </a:moveTo>
                  <a:lnTo>
                    <a:pt x="0" y="0"/>
                  </a:lnTo>
                </a:path>
              </a:pathLst>
            </a:custGeom>
            <a:ln w="88900">
              <a:solidFill>
                <a:srgbClr val="3D9EFF"/>
              </a:solidFill>
            </a:ln>
          </p:spPr>
          <p:txBody>
            <a:bodyPr wrap="square" lIns="0" tIns="0" rIns="0" bIns="0" rtlCol="0"/>
            <a:lstStyle/>
            <a:p>
              <a:endParaRPr sz="1227" dirty="0"/>
            </a:p>
          </p:txBody>
        </p:sp>
        <p:sp>
          <p:nvSpPr>
            <p:cNvPr id="59" name="object 59"/>
            <p:cNvSpPr/>
            <p:nvPr/>
          </p:nvSpPr>
          <p:spPr>
            <a:xfrm>
              <a:off x="309372" y="1979676"/>
              <a:ext cx="351790" cy="342900"/>
            </a:xfrm>
            <a:custGeom>
              <a:avLst/>
              <a:gdLst/>
              <a:ahLst/>
              <a:cxnLst/>
              <a:rect l="l" t="t" r="r" b="b"/>
              <a:pathLst>
                <a:path w="351790" h="342900">
                  <a:moveTo>
                    <a:pt x="0" y="342900"/>
                  </a:moveTo>
                  <a:lnTo>
                    <a:pt x="351790" y="0"/>
                  </a:lnTo>
                </a:path>
              </a:pathLst>
            </a:custGeom>
            <a:ln w="88900">
              <a:solidFill>
                <a:srgbClr val="3D9EFF"/>
              </a:solidFill>
            </a:ln>
          </p:spPr>
          <p:txBody>
            <a:bodyPr wrap="square" lIns="0" tIns="0" rIns="0" bIns="0" rtlCol="0"/>
            <a:lstStyle/>
            <a:p>
              <a:endParaRPr sz="1227" dirty="0"/>
            </a:p>
          </p:txBody>
        </p:sp>
        <p:sp>
          <p:nvSpPr>
            <p:cNvPr id="60" name="object 60"/>
            <p:cNvSpPr/>
            <p:nvPr/>
          </p:nvSpPr>
          <p:spPr>
            <a:xfrm>
              <a:off x="6229653" y="1979676"/>
              <a:ext cx="351790" cy="342900"/>
            </a:xfrm>
            <a:custGeom>
              <a:avLst/>
              <a:gdLst/>
              <a:ahLst/>
              <a:cxnLst/>
              <a:rect l="l" t="t" r="r" b="b"/>
              <a:pathLst>
                <a:path w="351789" h="342900">
                  <a:moveTo>
                    <a:pt x="0" y="342900"/>
                  </a:moveTo>
                  <a:lnTo>
                    <a:pt x="351790" y="0"/>
                  </a:lnTo>
                </a:path>
              </a:pathLst>
            </a:custGeom>
            <a:ln w="88900">
              <a:solidFill>
                <a:srgbClr val="3D9EFF"/>
              </a:solidFill>
            </a:ln>
          </p:spPr>
          <p:txBody>
            <a:bodyPr wrap="square" lIns="0" tIns="0" rIns="0" bIns="0" rtlCol="0"/>
            <a:lstStyle/>
            <a:p>
              <a:endParaRPr sz="1227" dirty="0"/>
            </a:p>
          </p:txBody>
        </p:sp>
        <p:sp>
          <p:nvSpPr>
            <p:cNvPr id="61" name="object 61"/>
            <p:cNvSpPr/>
            <p:nvPr/>
          </p:nvSpPr>
          <p:spPr>
            <a:xfrm>
              <a:off x="14801087" y="1979676"/>
              <a:ext cx="351790" cy="342900"/>
            </a:xfrm>
            <a:custGeom>
              <a:avLst/>
              <a:gdLst/>
              <a:ahLst/>
              <a:cxnLst/>
              <a:rect l="l" t="t" r="r" b="b"/>
              <a:pathLst>
                <a:path w="351790" h="342900">
                  <a:moveTo>
                    <a:pt x="0" y="342900"/>
                  </a:moveTo>
                  <a:lnTo>
                    <a:pt x="351790" y="0"/>
                  </a:lnTo>
                </a:path>
              </a:pathLst>
            </a:custGeom>
            <a:ln w="88900">
              <a:solidFill>
                <a:srgbClr val="3D9EFF"/>
              </a:solidFill>
            </a:ln>
          </p:spPr>
          <p:txBody>
            <a:bodyPr wrap="square" lIns="0" tIns="0" rIns="0" bIns="0" rtlCol="0"/>
            <a:lstStyle/>
            <a:p>
              <a:endParaRPr sz="1227" dirty="0"/>
            </a:p>
          </p:txBody>
        </p:sp>
      </p:grpSp>
      <p:sp>
        <p:nvSpPr>
          <p:cNvPr id="62" name="object 62"/>
          <p:cNvSpPr txBox="1"/>
          <p:nvPr/>
        </p:nvSpPr>
        <p:spPr>
          <a:xfrm>
            <a:off x="1442129" y="736600"/>
            <a:ext cx="1560934" cy="397208"/>
          </a:xfrm>
          <a:prstGeom prst="rect">
            <a:avLst/>
          </a:prstGeom>
          <a:solidFill>
            <a:srgbClr val="3D9EFF">
              <a:alpha val="74900"/>
            </a:srgbClr>
          </a:solidFill>
        </p:spPr>
        <p:txBody>
          <a:bodyPr vert="horz" wrap="square" lIns="0" tIns="24245" rIns="0" bIns="0" rtlCol="0">
            <a:spAutoFit/>
          </a:bodyPr>
          <a:lstStyle/>
          <a:p>
            <a:pPr marL="109102">
              <a:spcBef>
                <a:spcPts val="191"/>
              </a:spcBef>
            </a:pPr>
            <a:r>
              <a:rPr sz="1909" b="1" spc="-3" dirty="0">
                <a:latin typeface="Arial"/>
                <a:cs typeface="Arial"/>
              </a:rPr>
              <a:t>Phase</a:t>
            </a:r>
            <a:r>
              <a:rPr sz="1909" b="1" spc="-20" dirty="0">
                <a:latin typeface="Arial"/>
                <a:cs typeface="Arial"/>
              </a:rPr>
              <a:t> </a:t>
            </a:r>
            <a:r>
              <a:rPr sz="1909" b="1" dirty="0">
                <a:latin typeface="Arial"/>
                <a:cs typeface="Arial"/>
              </a:rPr>
              <a:t>1B</a:t>
            </a:r>
            <a:endParaRPr sz="1909" dirty="0">
              <a:latin typeface="Arial"/>
              <a:cs typeface="Arial"/>
            </a:endParaRPr>
          </a:p>
        </p:txBody>
      </p:sp>
      <p:sp>
        <p:nvSpPr>
          <p:cNvPr id="63" name="object 63"/>
          <p:cNvSpPr txBox="1"/>
          <p:nvPr/>
        </p:nvSpPr>
        <p:spPr>
          <a:xfrm>
            <a:off x="7386367" y="736600"/>
            <a:ext cx="1560934" cy="397208"/>
          </a:xfrm>
          <a:prstGeom prst="rect">
            <a:avLst/>
          </a:prstGeom>
          <a:solidFill>
            <a:srgbClr val="3D9EFF">
              <a:alpha val="74900"/>
            </a:srgbClr>
          </a:solidFill>
        </p:spPr>
        <p:txBody>
          <a:bodyPr vert="horz" wrap="square" lIns="0" tIns="24245" rIns="0" bIns="0" rtlCol="0">
            <a:spAutoFit/>
          </a:bodyPr>
          <a:lstStyle/>
          <a:p>
            <a:pPr marL="109102">
              <a:spcBef>
                <a:spcPts val="191"/>
              </a:spcBef>
            </a:pPr>
            <a:r>
              <a:rPr sz="1909" b="1" spc="-3" dirty="0">
                <a:latin typeface="Arial"/>
                <a:cs typeface="Arial"/>
              </a:rPr>
              <a:t>Phase</a:t>
            </a:r>
            <a:r>
              <a:rPr sz="1909" b="1" spc="-20" dirty="0">
                <a:latin typeface="Arial"/>
                <a:cs typeface="Arial"/>
              </a:rPr>
              <a:t> </a:t>
            </a:r>
            <a:r>
              <a:rPr sz="1909" b="1" dirty="0">
                <a:latin typeface="Arial"/>
                <a:cs typeface="Arial"/>
              </a:rPr>
              <a:t>1A</a:t>
            </a:r>
            <a:endParaRPr sz="1909" dirty="0">
              <a:latin typeface="Arial"/>
              <a:cs typeface="Arial"/>
            </a:endParaRPr>
          </a:p>
        </p:txBody>
      </p:sp>
      <p:sp>
        <p:nvSpPr>
          <p:cNvPr id="64" name="object 64"/>
          <p:cNvSpPr txBox="1"/>
          <p:nvPr/>
        </p:nvSpPr>
        <p:spPr>
          <a:xfrm>
            <a:off x="376548" y="1772718"/>
            <a:ext cx="577035" cy="663401"/>
          </a:xfrm>
          <a:prstGeom prst="rect">
            <a:avLst/>
          </a:prstGeom>
          <a:solidFill>
            <a:srgbClr val="3D9EFF">
              <a:alpha val="74900"/>
            </a:srgbClr>
          </a:solidFill>
        </p:spPr>
        <p:txBody>
          <a:bodyPr vert="horz" wrap="square" lIns="0" tIns="27709" rIns="0" bIns="0" rtlCol="0">
            <a:spAutoFit/>
          </a:bodyPr>
          <a:lstStyle/>
          <a:p>
            <a:pPr marL="69704" marR="59313" indent="-4329" algn="just">
              <a:spcBef>
                <a:spcPts val="218"/>
              </a:spcBef>
            </a:pPr>
            <a:r>
              <a:rPr sz="1091" b="1" spc="-89" dirty="0">
                <a:latin typeface="Arial"/>
                <a:cs typeface="Arial"/>
              </a:rPr>
              <a:t>T</a:t>
            </a:r>
            <a:r>
              <a:rPr sz="1091" b="1" spc="-7" dirty="0">
                <a:latin typeface="Arial"/>
                <a:cs typeface="Arial"/>
              </a:rPr>
              <a:t>o</a:t>
            </a:r>
            <a:r>
              <a:rPr sz="1091" b="1" spc="24" dirty="0">
                <a:latin typeface="Arial"/>
                <a:cs typeface="Arial"/>
              </a:rPr>
              <a:t>w</a:t>
            </a:r>
            <a:r>
              <a:rPr sz="1091" b="1" spc="-3" dirty="0">
                <a:latin typeface="Arial"/>
                <a:cs typeface="Arial"/>
              </a:rPr>
              <a:t>n  P</a:t>
            </a:r>
            <a:r>
              <a:rPr sz="1091" b="1" spc="-7" dirty="0">
                <a:latin typeface="Arial"/>
                <a:cs typeface="Arial"/>
              </a:rPr>
              <a:t>o</a:t>
            </a:r>
            <a:r>
              <a:rPr sz="1091" b="1" spc="-3" dirty="0">
                <a:latin typeface="Arial"/>
                <a:cs typeface="Arial"/>
              </a:rPr>
              <a:t>i</a:t>
            </a:r>
            <a:r>
              <a:rPr sz="1091" b="1" spc="-7" dirty="0">
                <a:latin typeface="Arial"/>
                <a:cs typeface="Arial"/>
              </a:rPr>
              <a:t>nt  </a:t>
            </a:r>
            <a:r>
              <a:rPr sz="1091" b="1" spc="-3" dirty="0">
                <a:latin typeface="Arial"/>
                <a:cs typeface="Arial"/>
              </a:rPr>
              <a:t>Park</a:t>
            </a:r>
            <a:endParaRPr sz="1091" dirty="0">
              <a:latin typeface="Arial"/>
              <a:cs typeface="Arial"/>
            </a:endParaRPr>
          </a:p>
        </p:txBody>
      </p:sp>
      <p:sp>
        <p:nvSpPr>
          <p:cNvPr id="65" name="object 65"/>
          <p:cNvSpPr txBox="1"/>
          <p:nvPr/>
        </p:nvSpPr>
        <p:spPr>
          <a:xfrm>
            <a:off x="2510897" y="3178414"/>
            <a:ext cx="979258" cy="244412"/>
          </a:xfrm>
          <a:prstGeom prst="rect">
            <a:avLst/>
          </a:prstGeom>
          <a:solidFill>
            <a:srgbClr val="3D9EFF">
              <a:alpha val="74900"/>
            </a:srgbClr>
          </a:solidFill>
        </p:spPr>
        <p:txBody>
          <a:bodyPr vert="horz" wrap="square" lIns="0" tIns="27709" rIns="0" bIns="0" rtlCol="0">
            <a:spAutoFit/>
          </a:bodyPr>
          <a:lstStyle/>
          <a:p>
            <a:pPr marL="83125">
              <a:spcBef>
                <a:spcPts val="218"/>
              </a:spcBef>
            </a:pPr>
            <a:r>
              <a:rPr sz="1091" b="1" spc="-10" dirty="0">
                <a:latin typeface="Arial"/>
                <a:cs typeface="Arial"/>
              </a:rPr>
              <a:t>Waterside</a:t>
            </a:r>
            <a:endParaRPr sz="1091" dirty="0">
              <a:latin typeface="Arial"/>
              <a:cs typeface="Arial"/>
            </a:endParaRPr>
          </a:p>
        </p:txBody>
      </p:sp>
      <p:sp>
        <p:nvSpPr>
          <p:cNvPr id="66" name="object 66"/>
          <p:cNvSpPr txBox="1"/>
          <p:nvPr/>
        </p:nvSpPr>
        <p:spPr>
          <a:xfrm>
            <a:off x="5579123" y="3782706"/>
            <a:ext cx="1406233" cy="453361"/>
          </a:xfrm>
          <a:prstGeom prst="rect">
            <a:avLst/>
          </a:prstGeom>
          <a:solidFill>
            <a:srgbClr val="3D9EFF">
              <a:alpha val="74900"/>
            </a:srgbClr>
          </a:solidFill>
        </p:spPr>
        <p:txBody>
          <a:bodyPr vert="horz" wrap="square" lIns="0" tIns="27276" rIns="0" bIns="0" rtlCol="0">
            <a:spAutoFit/>
          </a:bodyPr>
          <a:lstStyle/>
          <a:p>
            <a:pPr marL="109102" marR="96546" indent="-7360">
              <a:spcBef>
                <a:spcPts val="215"/>
              </a:spcBef>
            </a:pPr>
            <a:r>
              <a:rPr sz="1091" b="1" spc="-7" dirty="0">
                <a:latin typeface="Arial"/>
                <a:cs typeface="Arial"/>
              </a:rPr>
              <a:t>Berkley </a:t>
            </a:r>
            <a:r>
              <a:rPr sz="1091" b="1" spc="-3" dirty="0">
                <a:latin typeface="Arial"/>
                <a:cs typeface="Arial"/>
              </a:rPr>
              <a:t>Bridge </a:t>
            </a:r>
            <a:r>
              <a:rPr sz="1091" b="1" spc="-296" dirty="0">
                <a:latin typeface="Arial"/>
                <a:cs typeface="Arial"/>
              </a:rPr>
              <a:t> </a:t>
            </a:r>
            <a:r>
              <a:rPr sz="1091" b="1" spc="-3" dirty="0">
                <a:latin typeface="Arial"/>
                <a:cs typeface="Arial"/>
              </a:rPr>
              <a:t>to</a:t>
            </a:r>
            <a:r>
              <a:rPr sz="1091" b="1" spc="-14" dirty="0">
                <a:latin typeface="Arial"/>
                <a:cs typeface="Arial"/>
              </a:rPr>
              <a:t> </a:t>
            </a:r>
            <a:r>
              <a:rPr sz="1091" b="1" spc="-3" dirty="0">
                <a:latin typeface="Arial"/>
                <a:cs typeface="Arial"/>
              </a:rPr>
              <a:t>Harbor</a:t>
            </a:r>
            <a:r>
              <a:rPr sz="1091" b="1" spc="-27" dirty="0">
                <a:latin typeface="Arial"/>
                <a:cs typeface="Arial"/>
              </a:rPr>
              <a:t> </a:t>
            </a:r>
            <a:r>
              <a:rPr sz="1091" b="1" spc="-3" dirty="0">
                <a:latin typeface="Arial"/>
                <a:cs typeface="Arial"/>
              </a:rPr>
              <a:t>Park</a:t>
            </a:r>
            <a:endParaRPr sz="1091" dirty="0">
              <a:latin typeface="Arial"/>
              <a:cs typeface="Arial"/>
            </a:endParaRPr>
          </a:p>
        </p:txBody>
      </p:sp>
      <p:sp>
        <p:nvSpPr>
          <p:cNvPr id="67" name="object 67"/>
          <p:cNvSpPr txBox="1"/>
          <p:nvPr/>
        </p:nvSpPr>
        <p:spPr>
          <a:xfrm>
            <a:off x="7791063" y="4292337"/>
            <a:ext cx="751331" cy="244958"/>
          </a:xfrm>
          <a:prstGeom prst="rect">
            <a:avLst/>
          </a:prstGeom>
          <a:solidFill>
            <a:srgbClr val="3D9EFF">
              <a:alpha val="74900"/>
            </a:srgbClr>
          </a:solidFill>
        </p:spPr>
        <p:txBody>
          <a:bodyPr vert="horz" wrap="square" lIns="0" tIns="28142" rIns="0" bIns="0" rtlCol="0">
            <a:spAutoFit/>
          </a:bodyPr>
          <a:lstStyle/>
          <a:p>
            <a:pPr marL="84424">
              <a:spcBef>
                <a:spcPts val="222"/>
              </a:spcBef>
            </a:pPr>
            <a:r>
              <a:rPr sz="1091" b="1" spc="-7" dirty="0">
                <a:latin typeface="Arial"/>
                <a:cs typeface="Arial"/>
              </a:rPr>
              <a:t>Casino</a:t>
            </a:r>
            <a:endParaRPr sz="1091" dirty="0">
              <a:latin typeface="Arial"/>
              <a:cs typeface="Arial"/>
            </a:endParaRPr>
          </a:p>
        </p:txBody>
      </p:sp>
      <p:sp>
        <p:nvSpPr>
          <p:cNvPr id="68" name="object 68"/>
          <p:cNvSpPr txBox="1"/>
          <p:nvPr/>
        </p:nvSpPr>
        <p:spPr>
          <a:xfrm>
            <a:off x="9885097" y="3110981"/>
            <a:ext cx="1146335" cy="453361"/>
          </a:xfrm>
          <a:prstGeom prst="rect">
            <a:avLst/>
          </a:prstGeom>
          <a:solidFill>
            <a:srgbClr val="3D9EFF">
              <a:alpha val="74900"/>
            </a:srgbClr>
          </a:solidFill>
        </p:spPr>
        <p:txBody>
          <a:bodyPr vert="horz" wrap="square" lIns="0" tIns="27276" rIns="0" bIns="0" rtlCol="0">
            <a:spAutoFit/>
          </a:bodyPr>
          <a:lstStyle/>
          <a:p>
            <a:pPr marL="69704" marR="66240" indent="95247">
              <a:spcBef>
                <a:spcPts val="215"/>
              </a:spcBef>
            </a:pPr>
            <a:r>
              <a:rPr sz="1091" b="1" spc="-3" dirty="0">
                <a:latin typeface="Arial"/>
                <a:cs typeface="Arial"/>
              </a:rPr>
              <a:t>Casino </a:t>
            </a:r>
            <a:r>
              <a:rPr sz="1091" b="1" spc="-7" dirty="0">
                <a:latin typeface="Arial"/>
                <a:cs typeface="Arial"/>
              </a:rPr>
              <a:t>to </a:t>
            </a:r>
            <a:r>
              <a:rPr sz="1091" b="1" spc="-3" dirty="0">
                <a:latin typeface="Arial"/>
                <a:cs typeface="Arial"/>
              </a:rPr>
              <a:t> </a:t>
            </a:r>
            <a:r>
              <a:rPr sz="1091" b="1" spc="-7" dirty="0">
                <a:latin typeface="Arial"/>
                <a:cs typeface="Arial"/>
              </a:rPr>
              <a:t>Campostella</a:t>
            </a:r>
            <a:endParaRPr sz="1091" dirty="0">
              <a:latin typeface="Arial"/>
              <a:cs typeface="Arial"/>
            </a:endParaRPr>
          </a:p>
        </p:txBody>
      </p:sp>
      <p:sp>
        <p:nvSpPr>
          <p:cNvPr id="70" name="object 35">
            <a:extLst>
              <a:ext uri="{FF2B5EF4-FFF2-40B4-BE49-F238E27FC236}">
                <a16:creationId xmlns:a16="http://schemas.microsoft.com/office/drawing/2014/main" id="{A702DCC9-4C7F-48EC-B2F5-0CB26633D477}"/>
              </a:ext>
            </a:extLst>
          </p:cNvPr>
          <p:cNvSpPr txBox="1"/>
          <p:nvPr/>
        </p:nvSpPr>
        <p:spPr>
          <a:xfrm>
            <a:off x="5380199" y="6030488"/>
            <a:ext cx="853951" cy="325073"/>
          </a:xfrm>
          <a:prstGeom prst="rect">
            <a:avLst/>
          </a:prstGeom>
        </p:spPr>
        <p:txBody>
          <a:bodyPr vert="horz" wrap="square" lIns="0" tIns="8659" rIns="0" bIns="0" rtlCol="0">
            <a:spAutoFit/>
          </a:bodyPr>
          <a:lstStyle/>
          <a:p>
            <a:pPr marR="3464" algn="ctr"/>
            <a:r>
              <a:rPr lang="en-US" sz="818" b="1" spc="-3" dirty="0">
                <a:solidFill>
                  <a:srgbClr val="FFFFFF"/>
                </a:solidFill>
                <a:latin typeface="Calibri"/>
                <a:cs typeface="Calibri"/>
              </a:rPr>
              <a:t>Harbor Park</a:t>
            </a:r>
          </a:p>
          <a:p>
            <a:pPr marR="3464" algn="ctr"/>
            <a:r>
              <a:rPr lang="en-US" sz="818" b="1" spc="-3" dirty="0">
                <a:solidFill>
                  <a:srgbClr val="FFFFFF"/>
                </a:solidFill>
                <a:latin typeface="Calibri"/>
                <a:cs typeface="Calibri"/>
              </a:rPr>
              <a:t>Pump Station</a:t>
            </a:r>
            <a:endParaRPr sz="818" dirty="0">
              <a:latin typeface="Calibri"/>
              <a:cs typeface="Calibri"/>
            </a:endParaRPr>
          </a:p>
        </p:txBody>
      </p:sp>
      <p:sp>
        <p:nvSpPr>
          <p:cNvPr id="75" name="object 35">
            <a:extLst>
              <a:ext uri="{FF2B5EF4-FFF2-40B4-BE49-F238E27FC236}">
                <a16:creationId xmlns:a16="http://schemas.microsoft.com/office/drawing/2014/main" id="{6E09D4AE-31A1-4050-8F67-009324B06621}"/>
              </a:ext>
            </a:extLst>
          </p:cNvPr>
          <p:cNvSpPr txBox="1"/>
          <p:nvPr/>
        </p:nvSpPr>
        <p:spPr>
          <a:xfrm>
            <a:off x="1989645" y="5295182"/>
            <a:ext cx="717298" cy="325073"/>
          </a:xfrm>
          <a:prstGeom prst="rect">
            <a:avLst/>
          </a:prstGeom>
        </p:spPr>
        <p:txBody>
          <a:bodyPr vert="horz" wrap="square" lIns="0" tIns="8659" rIns="0" bIns="0" rtlCol="0">
            <a:spAutoFit/>
          </a:bodyPr>
          <a:lstStyle/>
          <a:p>
            <a:pPr marL="8659" marR="3464" indent="99577">
              <a:spcBef>
                <a:spcPts val="68"/>
              </a:spcBef>
            </a:pPr>
            <a:r>
              <a:rPr sz="818" b="1" spc="-3" dirty="0">
                <a:solidFill>
                  <a:srgbClr val="FFFFFF"/>
                </a:solidFill>
                <a:latin typeface="Calibri"/>
                <a:cs typeface="Calibri"/>
              </a:rPr>
              <a:t>St. </a:t>
            </a:r>
            <a:r>
              <a:rPr sz="818" b="1" spc="-14" dirty="0">
                <a:solidFill>
                  <a:srgbClr val="FFFFFF"/>
                </a:solidFill>
                <a:latin typeface="Calibri"/>
                <a:cs typeface="Calibri"/>
              </a:rPr>
              <a:t>Paul’s </a:t>
            </a:r>
            <a:r>
              <a:rPr sz="818" b="1" spc="-10" dirty="0">
                <a:solidFill>
                  <a:srgbClr val="FFFFFF"/>
                </a:solidFill>
                <a:latin typeface="Calibri"/>
                <a:cs typeface="Calibri"/>
              </a:rPr>
              <a:t> </a:t>
            </a:r>
            <a:r>
              <a:rPr sz="818" b="1" spc="-3" dirty="0">
                <a:solidFill>
                  <a:srgbClr val="FFFFFF"/>
                </a:solidFill>
                <a:latin typeface="Calibri"/>
                <a:cs typeface="Calibri"/>
              </a:rPr>
              <a:t>Pump</a:t>
            </a:r>
            <a:r>
              <a:rPr sz="818" b="1" spc="-41" dirty="0">
                <a:solidFill>
                  <a:srgbClr val="FFFFFF"/>
                </a:solidFill>
                <a:latin typeface="Calibri"/>
                <a:cs typeface="Calibri"/>
              </a:rPr>
              <a:t> </a:t>
            </a:r>
            <a:r>
              <a:rPr sz="818" b="1" spc="-3" dirty="0">
                <a:solidFill>
                  <a:srgbClr val="FFFFFF"/>
                </a:solidFill>
                <a:latin typeface="Calibri"/>
                <a:cs typeface="Calibri"/>
              </a:rPr>
              <a:t>Station</a:t>
            </a:r>
            <a:endParaRPr sz="818" dirty="0">
              <a:latin typeface="Calibri"/>
              <a:cs typeface="Calibri"/>
            </a:endParaRPr>
          </a:p>
        </p:txBody>
      </p:sp>
      <p:sp>
        <p:nvSpPr>
          <p:cNvPr id="76" name="object 27">
            <a:extLst>
              <a:ext uri="{FF2B5EF4-FFF2-40B4-BE49-F238E27FC236}">
                <a16:creationId xmlns:a16="http://schemas.microsoft.com/office/drawing/2014/main" id="{4B4FD3B5-9384-4370-BD07-B6D4F7273206}"/>
              </a:ext>
            </a:extLst>
          </p:cNvPr>
          <p:cNvSpPr txBox="1"/>
          <p:nvPr/>
        </p:nvSpPr>
        <p:spPr>
          <a:xfrm>
            <a:off x="260212" y="4270365"/>
            <a:ext cx="717298" cy="325073"/>
          </a:xfrm>
          <a:prstGeom prst="rect">
            <a:avLst/>
          </a:prstGeom>
        </p:spPr>
        <p:txBody>
          <a:bodyPr vert="horz" wrap="square" lIns="0" tIns="8659" rIns="0" bIns="0" rtlCol="0">
            <a:spAutoFit/>
          </a:bodyPr>
          <a:lstStyle/>
          <a:p>
            <a:pPr marL="8659" marR="3464" indent="46758">
              <a:spcBef>
                <a:spcPts val="68"/>
              </a:spcBef>
            </a:pPr>
            <a:r>
              <a:rPr sz="818" b="1" spc="-3" dirty="0">
                <a:solidFill>
                  <a:srgbClr val="FFFFFF"/>
                </a:solidFill>
                <a:latin typeface="Calibri"/>
                <a:cs typeface="Calibri"/>
              </a:rPr>
              <a:t>Otter Berth </a:t>
            </a:r>
            <a:r>
              <a:rPr sz="818" b="1" dirty="0">
                <a:solidFill>
                  <a:srgbClr val="FFFFFF"/>
                </a:solidFill>
                <a:latin typeface="Calibri"/>
                <a:cs typeface="Calibri"/>
              </a:rPr>
              <a:t> </a:t>
            </a:r>
            <a:r>
              <a:rPr sz="818" b="1" spc="-3" dirty="0">
                <a:solidFill>
                  <a:srgbClr val="FFFFFF"/>
                </a:solidFill>
                <a:latin typeface="Calibri"/>
                <a:cs typeface="Calibri"/>
              </a:rPr>
              <a:t>Pump</a:t>
            </a:r>
            <a:r>
              <a:rPr sz="818" b="1" spc="-41" dirty="0">
                <a:solidFill>
                  <a:srgbClr val="FFFFFF"/>
                </a:solidFill>
                <a:latin typeface="Calibri"/>
                <a:cs typeface="Calibri"/>
              </a:rPr>
              <a:t> </a:t>
            </a:r>
            <a:r>
              <a:rPr sz="818" b="1" spc="-3" dirty="0">
                <a:solidFill>
                  <a:srgbClr val="FFFFFF"/>
                </a:solidFill>
                <a:latin typeface="Calibri"/>
                <a:cs typeface="Calibri"/>
              </a:rPr>
              <a:t>Station</a:t>
            </a:r>
            <a:endParaRPr sz="818" dirty="0">
              <a:latin typeface="Calibri"/>
              <a:cs typeface="Calibri"/>
            </a:endParaRPr>
          </a:p>
        </p:txBody>
      </p:sp>
      <p:sp>
        <p:nvSpPr>
          <p:cNvPr id="77" name="object 15">
            <a:extLst>
              <a:ext uri="{FF2B5EF4-FFF2-40B4-BE49-F238E27FC236}">
                <a16:creationId xmlns:a16="http://schemas.microsoft.com/office/drawing/2014/main" id="{4BD70BE9-F426-4D33-AFFD-2D2D787C3BD1}"/>
              </a:ext>
            </a:extLst>
          </p:cNvPr>
          <p:cNvSpPr txBox="1"/>
          <p:nvPr/>
        </p:nvSpPr>
        <p:spPr>
          <a:xfrm>
            <a:off x="6976538" y="4601345"/>
            <a:ext cx="381596" cy="325073"/>
          </a:xfrm>
          <a:prstGeom prst="rect">
            <a:avLst/>
          </a:prstGeom>
        </p:spPr>
        <p:txBody>
          <a:bodyPr vert="horz" wrap="square" lIns="0" tIns="8659" rIns="0" bIns="0" rtlCol="0">
            <a:spAutoFit/>
          </a:bodyPr>
          <a:lstStyle/>
          <a:p>
            <a:pPr marL="64509" marR="3464" indent="-56283">
              <a:spcBef>
                <a:spcPts val="68"/>
              </a:spcBef>
            </a:pPr>
            <a:r>
              <a:rPr sz="818" b="1" spc="-3" dirty="0">
                <a:solidFill>
                  <a:srgbClr val="FFFFFF"/>
                </a:solidFill>
                <a:latin typeface="Calibri"/>
                <a:cs typeface="Calibri"/>
              </a:rPr>
              <a:t>Ha</a:t>
            </a:r>
            <a:r>
              <a:rPr sz="818" b="1" spc="3" dirty="0">
                <a:solidFill>
                  <a:srgbClr val="FFFFFF"/>
                </a:solidFill>
                <a:latin typeface="Calibri"/>
                <a:cs typeface="Calibri"/>
              </a:rPr>
              <a:t>r</a:t>
            </a:r>
            <a:r>
              <a:rPr sz="818" b="1" dirty="0">
                <a:solidFill>
                  <a:srgbClr val="FFFFFF"/>
                </a:solidFill>
                <a:latin typeface="Calibri"/>
                <a:cs typeface="Calibri"/>
              </a:rPr>
              <a:t>bor  </a:t>
            </a:r>
            <a:r>
              <a:rPr sz="818" b="1" spc="-7" dirty="0">
                <a:solidFill>
                  <a:srgbClr val="FFFFFF"/>
                </a:solidFill>
                <a:latin typeface="Calibri"/>
                <a:cs typeface="Calibri"/>
              </a:rPr>
              <a:t>Park</a:t>
            </a:r>
            <a:endParaRPr sz="818" dirty="0">
              <a:latin typeface="Calibri"/>
              <a:cs typeface="Calibri"/>
            </a:endParaRPr>
          </a:p>
        </p:txBody>
      </p:sp>
      <p:grpSp>
        <p:nvGrpSpPr>
          <p:cNvPr id="3" name="Group 2">
            <a:extLst>
              <a:ext uri="{FF2B5EF4-FFF2-40B4-BE49-F238E27FC236}">
                <a16:creationId xmlns:a16="http://schemas.microsoft.com/office/drawing/2014/main" id="{97A71CC5-7741-4A2B-A72B-D706DF059D26}"/>
              </a:ext>
            </a:extLst>
          </p:cNvPr>
          <p:cNvGrpSpPr/>
          <p:nvPr/>
        </p:nvGrpSpPr>
        <p:grpSpPr>
          <a:xfrm>
            <a:off x="1530001" y="3938642"/>
            <a:ext cx="663573" cy="236993"/>
            <a:chOff x="2133600" y="5157594"/>
            <a:chExt cx="817129" cy="278522"/>
          </a:xfrm>
        </p:grpSpPr>
        <p:grpSp>
          <p:nvGrpSpPr>
            <p:cNvPr id="78" name="object 10">
              <a:extLst>
                <a:ext uri="{FF2B5EF4-FFF2-40B4-BE49-F238E27FC236}">
                  <a16:creationId xmlns:a16="http://schemas.microsoft.com/office/drawing/2014/main" id="{ED2299C6-4F03-403C-B2D3-3A86B58D24AE}"/>
                </a:ext>
              </a:extLst>
            </p:cNvPr>
            <p:cNvGrpSpPr/>
            <p:nvPr/>
          </p:nvGrpSpPr>
          <p:grpSpPr>
            <a:xfrm>
              <a:off x="2133600" y="5157594"/>
              <a:ext cx="817129" cy="278522"/>
              <a:chOff x="8759951" y="5913120"/>
              <a:chExt cx="631190" cy="462280"/>
            </a:xfrm>
          </p:grpSpPr>
          <p:sp>
            <p:nvSpPr>
              <p:cNvPr id="79" name="object 11">
                <a:extLst>
                  <a:ext uri="{FF2B5EF4-FFF2-40B4-BE49-F238E27FC236}">
                    <a16:creationId xmlns:a16="http://schemas.microsoft.com/office/drawing/2014/main" id="{333434DD-4E44-41C0-82BF-0992DA53EC90}"/>
                  </a:ext>
                </a:extLst>
              </p:cNvPr>
              <p:cNvSpPr/>
              <p:nvPr/>
            </p:nvSpPr>
            <p:spPr>
              <a:xfrm>
                <a:off x="8759951" y="5913120"/>
                <a:ext cx="631190" cy="462280"/>
              </a:xfrm>
              <a:custGeom>
                <a:avLst/>
                <a:gdLst/>
                <a:ahLst/>
                <a:cxnLst/>
                <a:rect l="l" t="t" r="r" b="b"/>
                <a:pathLst>
                  <a:path w="631190" h="462279">
                    <a:moveTo>
                      <a:pt x="630935" y="0"/>
                    </a:moveTo>
                    <a:lnTo>
                      <a:pt x="0" y="0"/>
                    </a:lnTo>
                    <a:lnTo>
                      <a:pt x="0" y="461772"/>
                    </a:lnTo>
                    <a:lnTo>
                      <a:pt x="630935" y="461772"/>
                    </a:lnTo>
                    <a:lnTo>
                      <a:pt x="630935" y="0"/>
                    </a:lnTo>
                    <a:close/>
                  </a:path>
                </a:pathLst>
              </a:custGeom>
              <a:solidFill>
                <a:srgbClr val="7E7E7E"/>
              </a:solidFill>
            </p:spPr>
            <p:txBody>
              <a:bodyPr wrap="square" lIns="0" tIns="0" rIns="0" bIns="0" rtlCol="0"/>
              <a:lstStyle/>
              <a:p>
                <a:endParaRPr sz="1227" dirty="0"/>
              </a:p>
            </p:txBody>
          </p:sp>
          <p:sp>
            <p:nvSpPr>
              <p:cNvPr id="80" name="object 12">
                <a:extLst>
                  <a:ext uri="{FF2B5EF4-FFF2-40B4-BE49-F238E27FC236}">
                    <a16:creationId xmlns:a16="http://schemas.microsoft.com/office/drawing/2014/main" id="{C27A98D1-C5CB-41BF-B21A-2177765BB4FB}"/>
                  </a:ext>
                </a:extLst>
              </p:cNvPr>
              <p:cNvSpPr/>
              <p:nvPr/>
            </p:nvSpPr>
            <p:spPr>
              <a:xfrm>
                <a:off x="8759951" y="5913120"/>
                <a:ext cx="631190" cy="462280"/>
              </a:xfrm>
              <a:custGeom>
                <a:avLst/>
                <a:gdLst/>
                <a:ahLst/>
                <a:cxnLst/>
                <a:rect l="l" t="t" r="r" b="b"/>
                <a:pathLst>
                  <a:path w="631190" h="462279">
                    <a:moveTo>
                      <a:pt x="0" y="0"/>
                    </a:moveTo>
                    <a:lnTo>
                      <a:pt x="630935" y="0"/>
                    </a:lnTo>
                    <a:lnTo>
                      <a:pt x="630935" y="461772"/>
                    </a:lnTo>
                    <a:lnTo>
                      <a:pt x="0" y="461772"/>
                    </a:lnTo>
                    <a:lnTo>
                      <a:pt x="0" y="0"/>
                    </a:lnTo>
                    <a:close/>
                  </a:path>
                </a:pathLst>
              </a:custGeom>
              <a:ln w="12700">
                <a:solidFill>
                  <a:srgbClr val="4471C4"/>
                </a:solidFill>
              </a:ln>
            </p:spPr>
            <p:txBody>
              <a:bodyPr wrap="square" lIns="0" tIns="0" rIns="0" bIns="0" rtlCol="0"/>
              <a:lstStyle/>
              <a:p>
                <a:endParaRPr sz="1227" dirty="0"/>
              </a:p>
            </p:txBody>
          </p:sp>
        </p:grpSp>
        <p:sp>
          <p:nvSpPr>
            <p:cNvPr id="81" name="object 15">
              <a:extLst>
                <a:ext uri="{FF2B5EF4-FFF2-40B4-BE49-F238E27FC236}">
                  <a16:creationId xmlns:a16="http://schemas.microsoft.com/office/drawing/2014/main" id="{104956C0-A976-44DE-8E3F-55A45B1085B6}"/>
                </a:ext>
              </a:extLst>
            </p:cNvPr>
            <p:cNvSpPr txBox="1"/>
            <p:nvPr/>
          </p:nvSpPr>
          <p:spPr>
            <a:xfrm>
              <a:off x="2211335" y="5193148"/>
              <a:ext cx="674625" cy="197431"/>
            </a:xfrm>
            <a:prstGeom prst="rect">
              <a:avLst/>
            </a:prstGeom>
          </p:spPr>
          <p:txBody>
            <a:bodyPr vert="horz" wrap="square" lIns="0" tIns="8659" rIns="0" bIns="0" rtlCol="0">
              <a:spAutoFit/>
            </a:bodyPr>
            <a:lstStyle/>
            <a:p>
              <a:pPr marL="64509" marR="3464" indent="-56283">
                <a:spcBef>
                  <a:spcPts val="68"/>
                </a:spcBef>
              </a:pPr>
              <a:r>
                <a:rPr lang="en-US" sz="818" b="1" spc="-3" dirty="0">
                  <a:solidFill>
                    <a:srgbClr val="FFFFFF"/>
                  </a:solidFill>
                  <a:latin typeface="Calibri"/>
                  <a:cs typeface="Calibri"/>
                </a:rPr>
                <a:t>Waterside</a:t>
              </a:r>
              <a:endParaRPr sz="818" dirty="0">
                <a:latin typeface="Calibri"/>
                <a:cs typeface="Calibri"/>
              </a:endParaRPr>
            </a:p>
          </p:txBody>
        </p:sp>
      </p:grpSp>
      <p:sp>
        <p:nvSpPr>
          <p:cNvPr id="82" name="object 21">
            <a:extLst>
              <a:ext uri="{FF2B5EF4-FFF2-40B4-BE49-F238E27FC236}">
                <a16:creationId xmlns:a16="http://schemas.microsoft.com/office/drawing/2014/main" id="{9CA881B5-3089-4736-807E-6777D4789D8B}"/>
              </a:ext>
            </a:extLst>
          </p:cNvPr>
          <p:cNvSpPr txBox="1"/>
          <p:nvPr/>
        </p:nvSpPr>
        <p:spPr>
          <a:xfrm>
            <a:off x="8242123" y="4753260"/>
            <a:ext cx="360969" cy="325073"/>
          </a:xfrm>
          <a:prstGeom prst="rect">
            <a:avLst/>
          </a:prstGeom>
        </p:spPr>
        <p:txBody>
          <a:bodyPr vert="horz" wrap="square" lIns="0" tIns="8659" rIns="0" bIns="0" rtlCol="0">
            <a:spAutoFit/>
          </a:bodyPr>
          <a:lstStyle/>
          <a:p>
            <a:pPr marL="20781" marR="3464" indent="-12555">
              <a:spcBef>
                <a:spcPts val="68"/>
              </a:spcBef>
            </a:pPr>
            <a:r>
              <a:rPr sz="818" b="1" dirty="0">
                <a:solidFill>
                  <a:srgbClr val="FFFFFF"/>
                </a:solidFill>
                <a:latin typeface="Calibri"/>
                <a:cs typeface="Calibri"/>
              </a:rPr>
              <a:t>C</a:t>
            </a:r>
            <a:r>
              <a:rPr sz="818" b="1" spc="-7" dirty="0">
                <a:solidFill>
                  <a:srgbClr val="FFFFFF"/>
                </a:solidFill>
                <a:latin typeface="Calibri"/>
                <a:cs typeface="Calibri"/>
              </a:rPr>
              <a:t>a</a:t>
            </a:r>
            <a:r>
              <a:rPr sz="818" b="1" dirty="0">
                <a:solidFill>
                  <a:srgbClr val="FFFFFF"/>
                </a:solidFill>
                <a:latin typeface="Calibri"/>
                <a:cs typeface="Calibri"/>
              </a:rPr>
              <a:t>sino  </a:t>
            </a:r>
            <a:r>
              <a:rPr sz="818" b="1" spc="-7" dirty="0">
                <a:solidFill>
                  <a:srgbClr val="FFFFFF"/>
                </a:solidFill>
                <a:latin typeface="Calibri"/>
                <a:cs typeface="Calibri"/>
              </a:rPr>
              <a:t>Parcel</a:t>
            </a:r>
            <a:endParaRPr sz="818" dirty="0">
              <a:latin typeface="Calibri"/>
              <a:cs typeface="Calibri"/>
            </a:endParaRPr>
          </a:p>
        </p:txBody>
      </p:sp>
      <p:sp>
        <p:nvSpPr>
          <p:cNvPr id="83" name="object 51">
            <a:extLst>
              <a:ext uri="{FF2B5EF4-FFF2-40B4-BE49-F238E27FC236}">
                <a16:creationId xmlns:a16="http://schemas.microsoft.com/office/drawing/2014/main" id="{9B9282C4-AE2F-46BA-A304-D5C1DEC27098}"/>
              </a:ext>
            </a:extLst>
          </p:cNvPr>
          <p:cNvSpPr txBox="1"/>
          <p:nvPr/>
        </p:nvSpPr>
        <p:spPr>
          <a:xfrm>
            <a:off x="9908472" y="6397094"/>
            <a:ext cx="801351" cy="325073"/>
          </a:xfrm>
          <a:prstGeom prst="rect">
            <a:avLst/>
          </a:prstGeom>
        </p:spPr>
        <p:txBody>
          <a:bodyPr vert="horz" wrap="square" lIns="0" tIns="8659" rIns="0" bIns="0" rtlCol="0">
            <a:spAutoFit/>
          </a:bodyPr>
          <a:lstStyle/>
          <a:p>
            <a:pPr marL="43727" marR="3464" indent="-35501">
              <a:spcBef>
                <a:spcPts val="68"/>
              </a:spcBef>
            </a:pPr>
            <a:r>
              <a:rPr sz="818" b="1" dirty="0">
                <a:solidFill>
                  <a:srgbClr val="FFFFFF"/>
                </a:solidFill>
                <a:latin typeface="Calibri"/>
                <a:cs typeface="Calibri"/>
              </a:rPr>
              <a:t>N</a:t>
            </a:r>
            <a:r>
              <a:rPr sz="818" b="1" spc="-3" dirty="0">
                <a:solidFill>
                  <a:srgbClr val="FFFFFF"/>
                </a:solidFill>
                <a:latin typeface="Calibri"/>
                <a:cs typeface="Calibri"/>
              </a:rPr>
              <a:t>e</a:t>
            </a:r>
            <a:r>
              <a:rPr sz="818" b="1" spc="3" dirty="0">
                <a:solidFill>
                  <a:srgbClr val="FFFFFF"/>
                </a:solidFill>
                <a:latin typeface="Calibri"/>
                <a:cs typeface="Calibri"/>
              </a:rPr>
              <a:t>w</a:t>
            </a:r>
            <a:r>
              <a:rPr sz="818" b="1" spc="-7" dirty="0">
                <a:solidFill>
                  <a:srgbClr val="FFFFFF"/>
                </a:solidFill>
                <a:latin typeface="Calibri"/>
                <a:cs typeface="Calibri"/>
              </a:rPr>
              <a:t>t</a:t>
            </a:r>
            <a:r>
              <a:rPr sz="818" b="1" dirty="0">
                <a:solidFill>
                  <a:srgbClr val="FFFFFF"/>
                </a:solidFill>
                <a:latin typeface="Calibri"/>
                <a:cs typeface="Calibri"/>
              </a:rPr>
              <a:t>ons</a:t>
            </a:r>
            <a:r>
              <a:rPr sz="818" b="1" spc="-7" dirty="0">
                <a:solidFill>
                  <a:srgbClr val="FFFFFF"/>
                </a:solidFill>
                <a:latin typeface="Calibri"/>
                <a:cs typeface="Calibri"/>
              </a:rPr>
              <a:t> </a:t>
            </a:r>
            <a:r>
              <a:rPr sz="818" b="1" dirty="0">
                <a:solidFill>
                  <a:srgbClr val="FFFFFF"/>
                </a:solidFill>
                <a:latin typeface="Calibri"/>
                <a:cs typeface="Calibri"/>
              </a:rPr>
              <a:t>C</a:t>
            </a:r>
            <a:r>
              <a:rPr sz="818" b="1" spc="-7" dirty="0">
                <a:solidFill>
                  <a:srgbClr val="FFFFFF"/>
                </a:solidFill>
                <a:latin typeface="Calibri"/>
                <a:cs typeface="Calibri"/>
              </a:rPr>
              <a:t>r</a:t>
            </a:r>
            <a:r>
              <a:rPr sz="818" b="1" spc="-3" dirty="0">
                <a:solidFill>
                  <a:srgbClr val="FFFFFF"/>
                </a:solidFill>
                <a:latin typeface="Calibri"/>
                <a:cs typeface="Calibri"/>
              </a:rPr>
              <a:t>eek  Pump</a:t>
            </a:r>
            <a:r>
              <a:rPr sz="818" b="1" spc="-10" dirty="0">
                <a:solidFill>
                  <a:srgbClr val="FFFFFF"/>
                </a:solidFill>
                <a:latin typeface="Calibri"/>
                <a:cs typeface="Calibri"/>
              </a:rPr>
              <a:t> </a:t>
            </a:r>
            <a:r>
              <a:rPr sz="818" b="1" spc="-3" dirty="0">
                <a:solidFill>
                  <a:srgbClr val="FFFFFF"/>
                </a:solidFill>
                <a:latin typeface="Calibri"/>
                <a:cs typeface="Calibri"/>
              </a:rPr>
              <a:t>Station</a:t>
            </a:r>
            <a:endParaRPr sz="818" dirty="0">
              <a:latin typeface="Calibri"/>
              <a:cs typeface="Calibri"/>
            </a:endParaRPr>
          </a:p>
        </p:txBody>
      </p:sp>
      <p:cxnSp>
        <p:nvCxnSpPr>
          <p:cNvPr id="14" name="Connector: Curved 13">
            <a:extLst>
              <a:ext uri="{FF2B5EF4-FFF2-40B4-BE49-F238E27FC236}">
                <a16:creationId xmlns:a16="http://schemas.microsoft.com/office/drawing/2014/main" id="{62320854-1C0B-4604-817C-C297F8A709FE}"/>
              </a:ext>
            </a:extLst>
          </p:cNvPr>
          <p:cNvCxnSpPr>
            <a:cxnSpLocks/>
            <a:stCxn id="70" idx="0"/>
          </p:cNvCxnSpPr>
          <p:nvPr/>
        </p:nvCxnSpPr>
        <p:spPr>
          <a:xfrm rot="5400000" flipH="1" flipV="1">
            <a:off x="5813896" y="5363949"/>
            <a:ext cx="644972" cy="688105"/>
          </a:xfrm>
          <a:prstGeom prst="curvedConnector2">
            <a:avLst/>
          </a:prstGeom>
          <a:ln w="44450">
            <a:solidFill>
              <a:srgbClr val="EC7C3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or: Curved 20">
            <a:extLst>
              <a:ext uri="{FF2B5EF4-FFF2-40B4-BE49-F238E27FC236}">
                <a16:creationId xmlns:a16="http://schemas.microsoft.com/office/drawing/2014/main" id="{DDB28DF1-B190-479D-AE47-46D465CC1510}"/>
              </a:ext>
            </a:extLst>
          </p:cNvPr>
          <p:cNvCxnSpPr>
            <a:stCxn id="75" idx="0"/>
          </p:cNvCxnSpPr>
          <p:nvPr/>
        </p:nvCxnSpPr>
        <p:spPr>
          <a:xfrm rot="5400000" flipH="1" flipV="1">
            <a:off x="2409678" y="4704340"/>
            <a:ext cx="516989" cy="664697"/>
          </a:xfrm>
          <a:prstGeom prst="curvedConnector2">
            <a:avLst/>
          </a:prstGeom>
          <a:ln w="44450">
            <a:solidFill>
              <a:srgbClr val="EC7C3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6A9FB07C-5D11-42CF-A800-39A234C002DC}"/>
              </a:ext>
            </a:extLst>
          </p:cNvPr>
          <p:cNvCxnSpPr>
            <a:stCxn id="76" idx="0"/>
          </p:cNvCxnSpPr>
          <p:nvPr/>
        </p:nvCxnSpPr>
        <p:spPr>
          <a:xfrm rot="5400000" flipH="1" flipV="1">
            <a:off x="693780" y="3612330"/>
            <a:ext cx="570648" cy="745424"/>
          </a:xfrm>
          <a:prstGeom prst="curvedConnector2">
            <a:avLst/>
          </a:prstGeom>
          <a:ln w="44450">
            <a:solidFill>
              <a:srgbClr val="EC7C3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nector: Curved 32">
            <a:extLst>
              <a:ext uri="{FF2B5EF4-FFF2-40B4-BE49-F238E27FC236}">
                <a16:creationId xmlns:a16="http://schemas.microsoft.com/office/drawing/2014/main" id="{11C8C7B1-065B-4773-A6C6-15A85D39DE20}"/>
              </a:ext>
            </a:extLst>
          </p:cNvPr>
          <p:cNvCxnSpPr>
            <a:cxnSpLocks/>
            <a:stCxn id="83" idx="0"/>
          </p:cNvCxnSpPr>
          <p:nvPr/>
        </p:nvCxnSpPr>
        <p:spPr>
          <a:xfrm rot="16200000" flipV="1">
            <a:off x="9336230" y="5438105"/>
            <a:ext cx="1011577" cy="906400"/>
          </a:xfrm>
          <a:prstGeom prst="curvedConnector3">
            <a:avLst>
              <a:gd name="adj1" fmla="val 50000"/>
            </a:avLst>
          </a:prstGeom>
          <a:ln w="44450">
            <a:solidFill>
              <a:srgbClr val="EC7C30"/>
            </a:solidFill>
            <a:tailEnd type="triangle"/>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1C7BE91E-51C8-40B1-A1BC-9CA995A20738}"/>
              </a:ext>
            </a:extLst>
          </p:cNvPr>
          <p:cNvGrpSpPr/>
          <p:nvPr/>
        </p:nvGrpSpPr>
        <p:grpSpPr>
          <a:xfrm>
            <a:off x="0" y="6424222"/>
            <a:ext cx="5274908" cy="433778"/>
            <a:chOff x="249547" y="8078724"/>
            <a:chExt cx="6495557" cy="509788"/>
          </a:xfrm>
        </p:grpSpPr>
        <p:pic>
          <p:nvPicPr>
            <p:cNvPr id="54" name="Picture 53" descr="A close up of a sign&#10;&#10;Description automatically generated">
              <a:extLst>
                <a:ext uri="{FF2B5EF4-FFF2-40B4-BE49-F238E27FC236}">
                  <a16:creationId xmlns:a16="http://schemas.microsoft.com/office/drawing/2014/main" id="{E205D460-6BD7-46FE-B5F5-F310E3F6A0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9547" y="8078724"/>
              <a:ext cx="6495557" cy="466420"/>
            </a:xfrm>
            <a:prstGeom prst="rect">
              <a:avLst/>
            </a:prstGeom>
          </p:spPr>
        </p:pic>
        <p:sp>
          <p:nvSpPr>
            <p:cNvPr id="71" name="Rectangle 70">
              <a:extLst>
                <a:ext uri="{FF2B5EF4-FFF2-40B4-BE49-F238E27FC236}">
                  <a16:creationId xmlns:a16="http://schemas.microsoft.com/office/drawing/2014/main" id="{FEDBA7EA-C4DD-4DAB-8769-A80946E2642B}"/>
                </a:ext>
              </a:extLst>
            </p:cNvPr>
            <p:cNvSpPr/>
            <p:nvPr/>
          </p:nvSpPr>
          <p:spPr>
            <a:xfrm>
              <a:off x="871728" y="8273755"/>
              <a:ext cx="1042460" cy="2108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27" dirty="0"/>
            </a:p>
          </p:txBody>
        </p:sp>
        <p:sp>
          <p:nvSpPr>
            <p:cNvPr id="74" name="Rectangle 73">
              <a:extLst>
                <a:ext uri="{FF2B5EF4-FFF2-40B4-BE49-F238E27FC236}">
                  <a16:creationId xmlns:a16="http://schemas.microsoft.com/office/drawing/2014/main" id="{06C96E63-9ABF-4DE7-B717-DFD11FE49C0F}"/>
                </a:ext>
              </a:extLst>
            </p:cNvPr>
            <p:cNvSpPr/>
            <p:nvPr/>
          </p:nvSpPr>
          <p:spPr>
            <a:xfrm>
              <a:off x="2078714" y="8377652"/>
              <a:ext cx="1042460" cy="2108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27" dirty="0"/>
            </a:p>
          </p:txBody>
        </p:sp>
      </p:grpSp>
      <p:pic>
        <p:nvPicPr>
          <p:cNvPr id="4" name="Picture 3">
            <a:extLst>
              <a:ext uri="{FF2B5EF4-FFF2-40B4-BE49-F238E27FC236}">
                <a16:creationId xmlns:a16="http://schemas.microsoft.com/office/drawing/2014/main" id="{513D0550-9C47-32A1-A52A-E6E42EC92D7B}"/>
              </a:ext>
            </a:extLst>
          </p:cNvPr>
          <p:cNvPicPr>
            <a:picLocks noChangeAspect="1"/>
          </p:cNvPicPr>
          <p:nvPr/>
        </p:nvPicPr>
        <p:blipFill>
          <a:blip r:embed="rId5"/>
          <a:stretch>
            <a:fillRect/>
          </a:stretch>
        </p:blipFill>
        <p:spPr>
          <a:xfrm>
            <a:off x="5763797" y="1279711"/>
            <a:ext cx="6443458" cy="25213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D94AC-5652-4523-9A7B-E50FC3F800F3}"/>
              </a:ext>
            </a:extLst>
          </p:cNvPr>
          <p:cNvSpPr>
            <a:spLocks noGrp="1"/>
          </p:cNvSpPr>
          <p:nvPr>
            <p:ph type="title"/>
          </p:nvPr>
        </p:nvSpPr>
        <p:spPr>
          <a:xfrm>
            <a:off x="452305" y="287888"/>
            <a:ext cx="11007055" cy="1325563"/>
          </a:xfrm>
        </p:spPr>
        <p:txBody>
          <a:bodyPr/>
          <a:lstStyle/>
          <a:p>
            <a:r>
              <a:rPr lang="en-US" sz="3600" b="1" dirty="0">
                <a:latin typeface="Calibri Light" panose="020F0302020204030204" pitchFamily="34" charset="0"/>
                <a:ea typeface="+mn-ea"/>
                <a:cs typeface="Calibri Light" panose="020F0302020204030204" pitchFamily="34" charset="0"/>
              </a:rPr>
              <a:t>Next Steps</a:t>
            </a:r>
          </a:p>
        </p:txBody>
      </p:sp>
      <p:sp>
        <p:nvSpPr>
          <p:cNvPr id="3" name="Content Placeholder 2">
            <a:extLst>
              <a:ext uri="{FF2B5EF4-FFF2-40B4-BE49-F238E27FC236}">
                <a16:creationId xmlns:a16="http://schemas.microsoft.com/office/drawing/2014/main" id="{F2EF28AD-D3FC-4B33-AF57-C67302F37945}"/>
              </a:ext>
            </a:extLst>
          </p:cNvPr>
          <p:cNvSpPr>
            <a:spLocks noGrp="1"/>
          </p:cNvSpPr>
          <p:nvPr>
            <p:ph idx="1"/>
          </p:nvPr>
        </p:nvSpPr>
        <p:spPr>
          <a:xfrm>
            <a:off x="383399" y="1049621"/>
            <a:ext cx="7334923" cy="4198103"/>
          </a:xfrm>
        </p:spPr>
        <p:txBody>
          <a:bodyPr/>
          <a:lstStyle/>
          <a:p>
            <a:r>
              <a:rPr lang="en-US" dirty="0"/>
              <a:t>Develop Project Partnership Agreement with Norfolk District (5/2023)</a:t>
            </a:r>
          </a:p>
          <a:p>
            <a:pPr lvl="1"/>
            <a:r>
              <a:rPr lang="en-US" dirty="0"/>
              <a:t>Design and Planning (Ph. 1 now through early 2025)</a:t>
            </a:r>
          </a:p>
          <a:p>
            <a:pPr lvl="1"/>
            <a:r>
              <a:rPr lang="en-US" dirty="0"/>
              <a:t>Construction Phasing (est. start late 2025)</a:t>
            </a:r>
          </a:p>
          <a:p>
            <a:pPr marL="457200" lvl="1" indent="0">
              <a:buNone/>
            </a:pPr>
            <a:endParaRPr lang="en-US" sz="2000" dirty="0"/>
          </a:p>
          <a:p>
            <a:r>
              <a:rPr lang="en-US" dirty="0"/>
              <a:t>Incorporate Community Flood Preparedness Funds </a:t>
            </a:r>
          </a:p>
          <a:p>
            <a:pPr lvl="1"/>
            <a:r>
              <a:rPr lang="en-US" dirty="0"/>
              <a:t>Round 3 –  awarded $24.6M in matching funds for construction</a:t>
            </a:r>
          </a:p>
          <a:p>
            <a:pPr lvl="1"/>
            <a:r>
              <a:rPr lang="en-US" dirty="0"/>
              <a:t>State Budget FY25- $25M</a:t>
            </a:r>
          </a:p>
          <a:p>
            <a:pPr lvl="1"/>
            <a:endParaRPr lang="en-US" sz="2000" dirty="0"/>
          </a:p>
          <a:p>
            <a:r>
              <a:rPr lang="en-US" dirty="0"/>
              <a:t>Norfolk Capital Improvement Program - $93M per year</a:t>
            </a:r>
          </a:p>
          <a:p>
            <a:endParaRPr lang="en-US" dirty="0"/>
          </a:p>
          <a:p>
            <a:endParaRPr lang="en-US" dirty="0"/>
          </a:p>
          <a:p>
            <a:endParaRPr lang="en-US" dirty="0"/>
          </a:p>
        </p:txBody>
      </p:sp>
      <p:sp>
        <p:nvSpPr>
          <p:cNvPr id="6" name="TextBox 5">
            <a:extLst>
              <a:ext uri="{FF2B5EF4-FFF2-40B4-BE49-F238E27FC236}">
                <a16:creationId xmlns:a16="http://schemas.microsoft.com/office/drawing/2014/main" id="{DB159720-D411-E653-7216-5555338673B7}"/>
              </a:ext>
            </a:extLst>
          </p:cNvPr>
          <p:cNvSpPr txBox="1"/>
          <p:nvPr/>
        </p:nvSpPr>
        <p:spPr>
          <a:xfrm>
            <a:off x="7217581" y="5595632"/>
            <a:ext cx="6096000" cy="738664"/>
          </a:xfrm>
          <a:prstGeom prst="rect">
            <a:avLst/>
          </a:prstGeom>
          <a:noFill/>
        </p:spPr>
        <p:txBody>
          <a:bodyPr wrap="square">
            <a:spAutoFit/>
          </a:bodyPr>
          <a:lstStyle/>
          <a:p>
            <a:pPr lvl="2"/>
            <a:r>
              <a:rPr lang="en-US" sz="2400" dirty="0">
                <a:hlinkClick r:id="rId2"/>
              </a:rPr>
              <a:t>https://resilientnorfolk.com</a:t>
            </a:r>
            <a:endParaRPr lang="en-US" sz="2400" dirty="0"/>
          </a:p>
          <a:p>
            <a:pPr lvl="2"/>
            <a:endParaRPr lang="en-US" dirty="0"/>
          </a:p>
        </p:txBody>
      </p:sp>
      <p:pic>
        <p:nvPicPr>
          <p:cNvPr id="4" name="Picture 3" descr="A graphic of a project&#10;&#10;Description automatically generated with medium confidence">
            <a:extLst>
              <a:ext uri="{FF2B5EF4-FFF2-40B4-BE49-F238E27FC236}">
                <a16:creationId xmlns:a16="http://schemas.microsoft.com/office/drawing/2014/main" id="{1E7F434E-FF0B-78A6-D79C-F78DB66E7C32}"/>
              </a:ext>
            </a:extLst>
          </p:cNvPr>
          <p:cNvPicPr>
            <a:picLocks noChangeAspect="1"/>
          </p:cNvPicPr>
          <p:nvPr/>
        </p:nvPicPr>
        <p:blipFill rotWithShape="1">
          <a:blip r:embed="rId3"/>
          <a:srcRect l="22792" r="16183"/>
          <a:stretch/>
        </p:blipFill>
        <p:spPr>
          <a:xfrm>
            <a:off x="7396479" y="950669"/>
            <a:ext cx="4665389" cy="4028433"/>
          </a:xfrm>
          <a:prstGeom prst="rect">
            <a:avLst/>
          </a:prstGeom>
        </p:spPr>
      </p:pic>
    </p:spTree>
    <p:extLst>
      <p:ext uri="{BB962C8B-B14F-4D97-AF65-F5344CB8AC3E}">
        <p14:creationId xmlns:p14="http://schemas.microsoft.com/office/powerpoint/2010/main" val="38372313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09600" y="177800"/>
            <a:ext cx="10972800" cy="1524000"/>
          </a:xfrm>
        </p:spPr>
        <p:txBody>
          <a:bodyPr/>
          <a:lstStyle/>
          <a:p>
            <a:r>
              <a:rPr lang="en-US" sz="3600" b="1" dirty="0">
                <a:latin typeface="Gill Sans MT" panose="020B0502020104020203" pitchFamily="34" charset="0"/>
              </a:rPr>
              <a:t>Regional Collaboration</a:t>
            </a:r>
          </a:p>
        </p:txBody>
      </p:sp>
      <p:sp>
        <p:nvSpPr>
          <p:cNvPr id="5" name="Content Placeholder 2"/>
          <p:cNvSpPr>
            <a:spLocks noGrp="1"/>
          </p:cNvSpPr>
          <p:nvPr>
            <p:ph idx="1"/>
          </p:nvPr>
        </p:nvSpPr>
        <p:spPr>
          <a:xfrm>
            <a:off x="479589" y="1045439"/>
            <a:ext cx="7823200" cy="5384800"/>
          </a:xfrm>
        </p:spPr>
        <p:txBody>
          <a:bodyPr>
            <a:normAutofit/>
          </a:bodyPr>
          <a:lstStyle/>
          <a:p>
            <a:r>
              <a:rPr lang="en-US" b="1" dirty="0">
                <a:latin typeface="Gill Sans MT" panose="020B0502020104020203" pitchFamily="34" charset="0"/>
              </a:rPr>
              <a:t>Knowledge Sharing</a:t>
            </a:r>
          </a:p>
          <a:p>
            <a:pPr lvl="1"/>
            <a:r>
              <a:rPr lang="en-US" dirty="0">
                <a:latin typeface="Gill Sans MT" panose="020B0502020104020203" pitchFamily="34" charset="0"/>
              </a:rPr>
              <a:t>SLR Adaptation Forums (HRPDC)</a:t>
            </a:r>
          </a:p>
          <a:p>
            <a:pPr lvl="1"/>
            <a:r>
              <a:rPr lang="en-US" dirty="0">
                <a:latin typeface="Gill Sans MT" panose="020B0502020104020203" pitchFamily="34" charset="0"/>
              </a:rPr>
              <a:t>Coastal Resiliency Committee (HRPDC)</a:t>
            </a:r>
          </a:p>
          <a:p>
            <a:pPr lvl="1"/>
            <a:r>
              <a:rPr lang="en-US" dirty="0">
                <a:latin typeface="Gill Sans MT" panose="020B0502020104020203" pitchFamily="34" charset="0"/>
              </a:rPr>
              <a:t>Regional Hazard Mitigation Plan (Region)</a:t>
            </a:r>
          </a:p>
          <a:p>
            <a:pPr lvl="1"/>
            <a:r>
              <a:rPr lang="en-US" dirty="0">
                <a:latin typeface="Gill Sans MT" panose="020B0502020104020203" pitchFamily="34" charset="0"/>
              </a:rPr>
              <a:t>Higher Education Partnerships</a:t>
            </a:r>
          </a:p>
          <a:p>
            <a:r>
              <a:rPr lang="en-US" b="1" dirty="0">
                <a:latin typeface="Gill Sans MT" panose="020B0502020104020203" pitchFamily="34" charset="0"/>
              </a:rPr>
              <a:t>Problem Solving and Innovation</a:t>
            </a:r>
          </a:p>
          <a:p>
            <a:pPr lvl="1"/>
            <a:r>
              <a:rPr lang="en-US" dirty="0">
                <a:latin typeface="Gill Sans MT" panose="020B0502020104020203" pitchFamily="34" charset="0"/>
              </a:rPr>
              <a:t>MIT Solve (RISE)</a:t>
            </a:r>
          </a:p>
          <a:p>
            <a:pPr lvl="1"/>
            <a:r>
              <a:rPr lang="en-US" dirty="0">
                <a:latin typeface="Gill Sans MT" panose="020B0502020104020203" pitchFamily="34" charset="0"/>
              </a:rPr>
              <a:t>Coastal Resilience Tournament (USACE)</a:t>
            </a:r>
          </a:p>
          <a:p>
            <a:pPr lvl="1"/>
            <a:r>
              <a:rPr lang="en-US" dirty="0">
                <a:latin typeface="Gill Sans MT" panose="020B0502020104020203" pitchFamily="34" charset="0"/>
              </a:rPr>
              <a:t>Collaboratory (Wetlands Watch)</a:t>
            </a:r>
          </a:p>
          <a:p>
            <a:pPr lvl="1"/>
            <a:r>
              <a:rPr lang="en-US" dirty="0">
                <a:latin typeface="Gill Sans MT" panose="020B0502020104020203" pitchFamily="34" charset="0"/>
              </a:rPr>
              <a:t>Sandia National Labs – Economic Resilience Study</a:t>
            </a:r>
          </a:p>
          <a:p>
            <a:r>
              <a:rPr lang="en-US" b="1" dirty="0">
                <a:latin typeface="Gill Sans MT" panose="020B0502020104020203" pitchFamily="34" charset="0"/>
              </a:rPr>
              <a:t>Focus on regionally relevant work</a:t>
            </a:r>
          </a:p>
          <a:p>
            <a:r>
              <a:rPr lang="en-US" b="1" dirty="0">
                <a:latin typeface="Gill Sans MT" panose="020B0502020104020203" pitchFamily="34" charset="0"/>
              </a:rPr>
              <a:t>State Legislation</a:t>
            </a:r>
            <a:endParaRPr lang="en-US" dirty="0">
              <a:latin typeface="Gill Sans MT" panose="020B0502020104020203" pitchFamily="34" charset="0"/>
            </a:endParaRPr>
          </a:p>
        </p:txBody>
      </p:sp>
      <p:pic>
        <p:nvPicPr>
          <p:cNvPr id="6" name="Picture 2" descr="S:\Comprehensive Planning\Resilience\Resilience Plan\Presentations\Charleston\2018\cropped-rise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789" y="1045439"/>
            <a:ext cx="3454400" cy="108373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S:\Comprehensive Planning\Resilience\Resilience Plan\Presentations\Charleston\2018\logoHRPDC.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9177" y="5387055"/>
            <a:ext cx="3432012" cy="10431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S:\Comprehensive Planning\Resilience\Resilience Plan\Presentations\Charleston\2018\HIGH+RES+WW+LOGO.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34616" y="2310536"/>
            <a:ext cx="1593973" cy="26973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S:\Comprehensive Planning\Resilience\Resilience Plan\Presentations\Charleston\2018\VCPC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96577" y="2264637"/>
            <a:ext cx="1651149" cy="165114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S:\Comprehensive Planning\Resilience\Resilience Plan\Presentations\Charleston\2018\United_States_Army_Corps_of_Engineers_logo.svg.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96578" y="3991837"/>
            <a:ext cx="1542801" cy="1173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68462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901A27F-91AB-49C1-8E33-94813F94C4E6}"/>
              </a:ext>
            </a:extLst>
          </p:cNvPr>
          <p:cNvPicPr>
            <a:picLocks noChangeAspect="1"/>
          </p:cNvPicPr>
          <p:nvPr/>
        </p:nvPicPr>
        <p:blipFill rotWithShape="1">
          <a:blip r:embed="rId2"/>
          <a:srcRect t="7829" r="3395"/>
          <a:stretch/>
        </p:blipFill>
        <p:spPr>
          <a:xfrm>
            <a:off x="267145" y="3774653"/>
            <a:ext cx="1973077" cy="1583799"/>
          </a:xfrm>
          <a:prstGeom prst="rect">
            <a:avLst/>
          </a:prstGeom>
        </p:spPr>
      </p:pic>
      <p:pic>
        <p:nvPicPr>
          <p:cNvPr id="4" name="Picture 3">
            <a:extLst>
              <a:ext uri="{FF2B5EF4-FFF2-40B4-BE49-F238E27FC236}">
                <a16:creationId xmlns:a16="http://schemas.microsoft.com/office/drawing/2014/main" id="{AC8065BC-42A1-4DB7-B3AB-3E0FC7ED2910}"/>
              </a:ext>
            </a:extLst>
          </p:cNvPr>
          <p:cNvPicPr>
            <a:picLocks noChangeAspect="1"/>
          </p:cNvPicPr>
          <p:nvPr/>
        </p:nvPicPr>
        <p:blipFill rotWithShape="1">
          <a:blip r:embed="rId3"/>
          <a:srcRect l="1137" t="1280" r="1641"/>
          <a:stretch/>
        </p:blipFill>
        <p:spPr>
          <a:xfrm>
            <a:off x="5410200" y="923925"/>
            <a:ext cx="6772276" cy="5934074"/>
          </a:xfrm>
          <a:prstGeom prst="rect">
            <a:avLst/>
          </a:prstGeom>
        </p:spPr>
      </p:pic>
      <p:sp>
        <p:nvSpPr>
          <p:cNvPr id="9" name="Title 1">
            <a:extLst>
              <a:ext uri="{FF2B5EF4-FFF2-40B4-BE49-F238E27FC236}">
                <a16:creationId xmlns:a16="http://schemas.microsoft.com/office/drawing/2014/main" id="{2D1B38AE-ADE8-4FF0-B6C1-4ED509909BEB}"/>
              </a:ext>
            </a:extLst>
          </p:cNvPr>
          <p:cNvSpPr txBox="1">
            <a:spLocks/>
          </p:cNvSpPr>
          <p:nvPr/>
        </p:nvSpPr>
        <p:spPr>
          <a:xfrm>
            <a:off x="838200" y="263104"/>
            <a:ext cx="10515600" cy="738029"/>
          </a:xfrm>
          <a:prstGeom prst="rect">
            <a:avLst/>
          </a:prstGeom>
        </p:spPr>
        <p:txBody>
          <a:bodyPr/>
          <a:lstStyle>
            <a:lvl1pPr algn="ctr" defTabSz="914400" rtl="0" eaLnBrk="1" latinLnBrk="0" hangingPunct="1">
              <a:lnSpc>
                <a:spcPct val="90000"/>
              </a:lnSpc>
              <a:spcBef>
                <a:spcPct val="0"/>
              </a:spcBef>
              <a:buNone/>
              <a:defRPr sz="4400" kern="1200">
                <a:solidFill>
                  <a:srgbClr val="00366C"/>
                </a:solidFill>
                <a:latin typeface="+mj-lt"/>
                <a:ea typeface="+mj-ea"/>
                <a:cs typeface="+mj-cs"/>
              </a:defRPr>
            </a:lvl1pPr>
          </a:lstStyle>
          <a:p>
            <a:r>
              <a:rPr lang="en-US" sz="3600" b="1" spc="-70" dirty="0">
                <a:solidFill>
                  <a:srgbClr val="002060"/>
                </a:solidFill>
                <a:latin typeface="Gill Sans MT" panose="020B0502020104020203" pitchFamily="34" charset="0"/>
                <a:cs typeface="Arial" panose="020B0604020202020204" pitchFamily="34" charset="0"/>
              </a:rPr>
              <a:t>Regional Efforts – JLUS</a:t>
            </a:r>
          </a:p>
        </p:txBody>
      </p:sp>
      <p:sp>
        <p:nvSpPr>
          <p:cNvPr id="11" name="Rectangle 10">
            <a:extLst>
              <a:ext uri="{FF2B5EF4-FFF2-40B4-BE49-F238E27FC236}">
                <a16:creationId xmlns:a16="http://schemas.microsoft.com/office/drawing/2014/main" id="{D63A411A-7C84-476F-A6B4-D8F3E8AE1CBC}"/>
              </a:ext>
            </a:extLst>
          </p:cNvPr>
          <p:cNvSpPr/>
          <p:nvPr/>
        </p:nvSpPr>
        <p:spPr>
          <a:xfrm>
            <a:off x="197359" y="5497442"/>
            <a:ext cx="1935145" cy="584775"/>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err="1">
                <a:ln>
                  <a:noFill/>
                </a:ln>
                <a:solidFill>
                  <a:srgbClr val="00366C"/>
                </a:solidFill>
                <a:effectLst/>
                <a:uLnTx/>
                <a:uFillTx/>
              </a:rPr>
              <a:t>CheckMate</a:t>
            </a:r>
            <a:endParaRPr kumimoji="0" lang="en-US" sz="1600" b="0" i="0" u="none" strike="noStrike" kern="0" cap="none" spc="0" normalizeH="0" baseline="0" noProof="0" dirty="0">
              <a:ln>
                <a:noFill/>
              </a:ln>
              <a:solidFill>
                <a:srgbClr val="00366C"/>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dirty="0">
                <a:solidFill>
                  <a:srgbClr val="00366C"/>
                </a:solidFill>
              </a:rPr>
              <a:t>(</a:t>
            </a:r>
            <a:r>
              <a:rPr kumimoji="0" lang="en-US" sz="1600" b="0" i="0" u="none" strike="noStrike" kern="0" cap="none" spc="0" normalizeH="0" baseline="0" noProof="0" dirty="0">
                <a:ln>
                  <a:noFill/>
                </a:ln>
                <a:solidFill>
                  <a:srgbClr val="00366C"/>
                </a:solidFill>
                <a:effectLst/>
                <a:uLnTx/>
                <a:uFillTx/>
              </a:rPr>
              <a:t>backflow preventer)</a:t>
            </a:r>
          </a:p>
        </p:txBody>
      </p:sp>
      <p:pic>
        <p:nvPicPr>
          <p:cNvPr id="5" name="Picture 4">
            <a:extLst>
              <a:ext uri="{FF2B5EF4-FFF2-40B4-BE49-F238E27FC236}">
                <a16:creationId xmlns:a16="http://schemas.microsoft.com/office/drawing/2014/main" id="{70036973-0028-465A-BF28-218F19C9EC23}"/>
              </a:ext>
            </a:extLst>
          </p:cNvPr>
          <p:cNvPicPr>
            <a:picLocks noChangeAspect="1"/>
          </p:cNvPicPr>
          <p:nvPr/>
        </p:nvPicPr>
        <p:blipFill rotWithShape="1">
          <a:blip r:embed="rId4"/>
          <a:srcRect l="4983"/>
          <a:stretch/>
        </p:blipFill>
        <p:spPr>
          <a:xfrm>
            <a:off x="2539336" y="3265635"/>
            <a:ext cx="2797913" cy="3585125"/>
          </a:xfrm>
          <a:prstGeom prst="rect">
            <a:avLst/>
          </a:prstGeom>
        </p:spPr>
      </p:pic>
      <p:pic>
        <p:nvPicPr>
          <p:cNvPr id="7" name="Picture 6">
            <a:extLst>
              <a:ext uri="{FF2B5EF4-FFF2-40B4-BE49-F238E27FC236}">
                <a16:creationId xmlns:a16="http://schemas.microsoft.com/office/drawing/2014/main" id="{234D2139-9F6B-4430-840B-3359CAA08321}"/>
              </a:ext>
            </a:extLst>
          </p:cNvPr>
          <p:cNvPicPr>
            <a:picLocks noChangeAspect="1"/>
          </p:cNvPicPr>
          <p:nvPr/>
        </p:nvPicPr>
        <p:blipFill rotWithShape="1">
          <a:blip r:embed="rId5"/>
          <a:srcRect l="16340"/>
          <a:stretch/>
        </p:blipFill>
        <p:spPr>
          <a:xfrm>
            <a:off x="904875" y="1019175"/>
            <a:ext cx="4272886" cy="2324100"/>
          </a:xfrm>
          <a:prstGeom prst="rect">
            <a:avLst/>
          </a:prstGeom>
        </p:spPr>
      </p:pic>
      <p:sp>
        <p:nvSpPr>
          <p:cNvPr id="12" name="Oval 11">
            <a:extLst>
              <a:ext uri="{FF2B5EF4-FFF2-40B4-BE49-F238E27FC236}">
                <a16:creationId xmlns:a16="http://schemas.microsoft.com/office/drawing/2014/main" id="{208A45D6-EEC4-40DA-A03B-9EF54F757F8D}"/>
              </a:ext>
            </a:extLst>
          </p:cNvPr>
          <p:cNvSpPr/>
          <p:nvPr/>
        </p:nvSpPr>
        <p:spPr>
          <a:xfrm>
            <a:off x="5638800" y="1615720"/>
            <a:ext cx="457200" cy="376396"/>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B3A53E89-4DA5-439E-A9B7-3072D11A5D46}"/>
              </a:ext>
            </a:extLst>
          </p:cNvPr>
          <p:cNvSpPr/>
          <p:nvPr/>
        </p:nvSpPr>
        <p:spPr>
          <a:xfrm>
            <a:off x="5867400" y="2238376"/>
            <a:ext cx="552450" cy="460796"/>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Connector 14">
            <a:extLst>
              <a:ext uri="{FF2B5EF4-FFF2-40B4-BE49-F238E27FC236}">
                <a16:creationId xmlns:a16="http://schemas.microsoft.com/office/drawing/2014/main" id="{1FC19C36-2CCB-4431-AD72-FBF6B647EEBE}"/>
              </a:ext>
            </a:extLst>
          </p:cNvPr>
          <p:cNvCxnSpPr>
            <a:cxnSpLocks/>
            <a:endCxn id="13" idx="3"/>
          </p:cNvCxnSpPr>
          <p:nvPr/>
        </p:nvCxnSpPr>
        <p:spPr>
          <a:xfrm flipV="1">
            <a:off x="4448175" y="2631690"/>
            <a:ext cx="1500129" cy="194514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F308B36-30CE-4C0F-9281-DD216DC21238}"/>
              </a:ext>
            </a:extLst>
          </p:cNvPr>
          <p:cNvCxnSpPr>
            <a:cxnSpLocks/>
            <a:endCxn id="12" idx="2"/>
          </p:cNvCxnSpPr>
          <p:nvPr/>
        </p:nvCxnSpPr>
        <p:spPr>
          <a:xfrm flipV="1">
            <a:off x="4048125" y="1803918"/>
            <a:ext cx="1590675" cy="5877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6179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0CD7B-807B-4977-9A66-909811786672}"/>
              </a:ext>
            </a:extLst>
          </p:cNvPr>
          <p:cNvSpPr>
            <a:spLocks noGrp="1"/>
          </p:cNvSpPr>
          <p:nvPr>
            <p:ph type="title"/>
          </p:nvPr>
        </p:nvSpPr>
        <p:spPr>
          <a:xfrm>
            <a:off x="709959" y="243463"/>
            <a:ext cx="10515600" cy="1325563"/>
          </a:xfrm>
        </p:spPr>
        <p:txBody>
          <a:bodyPr/>
          <a:lstStyle/>
          <a:p>
            <a:r>
              <a:rPr lang="en-US" sz="3600" b="1" spc="-70" dirty="0">
                <a:solidFill>
                  <a:srgbClr val="002060"/>
                </a:solidFill>
                <a:latin typeface="Gill Sans MT" panose="020B0502020104020203" pitchFamily="34" charset="0"/>
                <a:cs typeface="Arial" panose="020B0604020202020204" pitchFamily="34" charset="0"/>
              </a:rPr>
              <a:t>HR Resilience Projects Dashboard</a:t>
            </a:r>
            <a:endParaRPr lang="en-US" sz="3600" dirty="0"/>
          </a:p>
        </p:txBody>
      </p:sp>
      <p:pic>
        <p:nvPicPr>
          <p:cNvPr id="5" name="Content Placeholder 4">
            <a:extLst>
              <a:ext uri="{FF2B5EF4-FFF2-40B4-BE49-F238E27FC236}">
                <a16:creationId xmlns:a16="http://schemas.microsoft.com/office/drawing/2014/main" id="{7A7FC65B-1FF7-4C6C-B46F-9BE85BA96597}"/>
              </a:ext>
            </a:extLst>
          </p:cNvPr>
          <p:cNvPicPr>
            <a:picLocks noGrp="1" noChangeAspect="1"/>
          </p:cNvPicPr>
          <p:nvPr>
            <p:ph idx="1"/>
          </p:nvPr>
        </p:nvPicPr>
        <p:blipFill>
          <a:blip r:embed="rId2"/>
          <a:stretch>
            <a:fillRect/>
          </a:stretch>
        </p:blipFill>
        <p:spPr>
          <a:xfrm>
            <a:off x="709959" y="906245"/>
            <a:ext cx="10772082" cy="5242150"/>
          </a:xfrm>
        </p:spPr>
      </p:pic>
      <p:sp>
        <p:nvSpPr>
          <p:cNvPr id="7" name="TextBox 6">
            <a:extLst>
              <a:ext uri="{FF2B5EF4-FFF2-40B4-BE49-F238E27FC236}">
                <a16:creationId xmlns:a16="http://schemas.microsoft.com/office/drawing/2014/main" id="{DB8F957B-D836-47B9-B2CE-C5405D19D73C}"/>
              </a:ext>
            </a:extLst>
          </p:cNvPr>
          <p:cNvSpPr txBox="1"/>
          <p:nvPr/>
        </p:nvSpPr>
        <p:spPr>
          <a:xfrm>
            <a:off x="6096000" y="6148395"/>
            <a:ext cx="5540829" cy="923330"/>
          </a:xfrm>
          <a:prstGeom prst="rect">
            <a:avLst/>
          </a:prstGeom>
          <a:noFill/>
        </p:spPr>
        <p:txBody>
          <a:bodyPr wrap="square" rtlCol="0">
            <a:spAutoFit/>
          </a:bodyPr>
          <a:lstStyle/>
          <a:p>
            <a:r>
              <a:rPr lang="en-US" dirty="0">
                <a:hlinkClick r:id="rId3"/>
              </a:rPr>
              <a:t>https://www.arcgis.com/apps/opsdashboard/index.html#/271ff8ba589540f494fc1770712cfea3</a:t>
            </a:r>
            <a:endParaRPr lang="en-US" dirty="0"/>
          </a:p>
          <a:p>
            <a:endParaRPr lang="en-US" dirty="0"/>
          </a:p>
        </p:txBody>
      </p:sp>
    </p:spTree>
    <p:extLst>
      <p:ext uri="{BB962C8B-B14F-4D97-AF65-F5344CB8AC3E}">
        <p14:creationId xmlns:p14="http://schemas.microsoft.com/office/powerpoint/2010/main" val="6853649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7684" y="-488301"/>
            <a:ext cx="10515600" cy="1325563"/>
          </a:xfrm>
        </p:spPr>
        <p:txBody>
          <a:bodyPr/>
          <a:lstStyle/>
          <a:p>
            <a:br>
              <a:rPr lang="en-US" dirty="0"/>
            </a:br>
            <a:r>
              <a:rPr lang="en-US" sz="3600" b="1" spc="-70" dirty="0">
                <a:solidFill>
                  <a:srgbClr val="002060"/>
                </a:solidFill>
                <a:latin typeface="Gill Sans MT" panose="020B0502020104020203" pitchFamily="34" charset="0"/>
                <a:cs typeface="Arial" panose="020B0604020202020204" pitchFamily="34" charset="0"/>
              </a:rPr>
              <a:t>Looking Ahead</a:t>
            </a:r>
          </a:p>
        </p:txBody>
      </p:sp>
      <p:sp>
        <p:nvSpPr>
          <p:cNvPr id="3" name="Content Placeholder 2"/>
          <p:cNvSpPr>
            <a:spLocks noGrp="1"/>
          </p:cNvSpPr>
          <p:nvPr>
            <p:ph idx="1"/>
          </p:nvPr>
        </p:nvSpPr>
        <p:spPr>
          <a:xfrm>
            <a:off x="339969" y="1042061"/>
            <a:ext cx="5871260" cy="5296478"/>
          </a:xfrm>
        </p:spPr>
        <p:txBody>
          <a:bodyPr>
            <a:normAutofit fontScale="85000" lnSpcReduction="20000"/>
          </a:bodyPr>
          <a:lstStyle/>
          <a:p>
            <a:pPr>
              <a:spcAft>
                <a:spcPts val="1800"/>
              </a:spcAft>
            </a:pPr>
            <a:r>
              <a:rPr lang="en-US" dirty="0">
                <a:solidFill>
                  <a:srgbClr val="002060"/>
                </a:solidFill>
                <a:latin typeface="Gill Sans MT" panose="020B0502020104020203" pitchFamily="34" charset="0"/>
              </a:rPr>
              <a:t>Continue to define resilience modeling requirements &amp; available city datasets</a:t>
            </a:r>
          </a:p>
          <a:p>
            <a:pPr>
              <a:spcAft>
                <a:spcPts val="1800"/>
              </a:spcAft>
            </a:pPr>
            <a:r>
              <a:rPr lang="en-US" dirty="0">
                <a:solidFill>
                  <a:srgbClr val="002060"/>
                </a:solidFill>
                <a:latin typeface="Gill Sans MT" panose="020B0502020104020203" pitchFamily="34" charset="0"/>
              </a:rPr>
              <a:t>Continue to use the City as laboratory for resilience innovations - RISE</a:t>
            </a:r>
          </a:p>
          <a:p>
            <a:pPr>
              <a:spcAft>
                <a:spcPts val="1800"/>
              </a:spcAft>
            </a:pPr>
            <a:r>
              <a:rPr lang="en-US" dirty="0">
                <a:solidFill>
                  <a:srgbClr val="002060"/>
                </a:solidFill>
                <a:latin typeface="Gill Sans MT" panose="020B0502020104020203" pitchFamily="34" charset="0"/>
              </a:rPr>
              <a:t>Access to data and sharing with key stakeholders, and researchers</a:t>
            </a:r>
          </a:p>
          <a:p>
            <a:pPr>
              <a:spcAft>
                <a:spcPts val="1800"/>
              </a:spcAft>
            </a:pPr>
            <a:r>
              <a:rPr lang="en-US" dirty="0">
                <a:solidFill>
                  <a:srgbClr val="002060"/>
                </a:solidFill>
                <a:latin typeface="Gill Sans MT" panose="020B0502020104020203" pitchFamily="34" charset="0"/>
              </a:rPr>
              <a:t>Integration with other modeling/simulation programs</a:t>
            </a:r>
          </a:p>
          <a:p>
            <a:pPr>
              <a:spcAft>
                <a:spcPts val="1800"/>
              </a:spcAft>
            </a:pPr>
            <a:r>
              <a:rPr lang="en-US" dirty="0">
                <a:solidFill>
                  <a:srgbClr val="002060"/>
                </a:solidFill>
                <a:latin typeface="Gill Sans MT" panose="020B0502020104020203" pitchFamily="34" charset="0"/>
              </a:rPr>
              <a:t>Floodplain Management Plan and Hazard Mitigation Plan Updates</a:t>
            </a:r>
          </a:p>
          <a:p>
            <a:pPr>
              <a:spcAft>
                <a:spcPts val="1800"/>
              </a:spcAft>
            </a:pPr>
            <a:r>
              <a:rPr lang="en-US" dirty="0">
                <a:solidFill>
                  <a:srgbClr val="002060"/>
                </a:solidFill>
                <a:latin typeface="Gill Sans MT" panose="020B0502020104020203" pitchFamily="34" charset="0"/>
              </a:rPr>
              <a:t>Partners: 100RC, NATO, DHS, HUD, DOE, DOD, RISE, ODU, UVA,  VIMS, GMLC</a:t>
            </a:r>
          </a:p>
          <a:p>
            <a:pPr lvl="2">
              <a:buFont typeface="Wingdings" charset="2"/>
              <a:buChar char="Ø"/>
            </a:pPr>
            <a:endParaRPr lang="en-US" dirty="0"/>
          </a:p>
          <a:p>
            <a:pPr lvl="2">
              <a:buFont typeface="Wingdings" charset="2"/>
              <a:buChar char="Ø"/>
            </a:pPr>
            <a:endParaRPr lang="en-US" dirty="0"/>
          </a:p>
        </p:txBody>
      </p:sp>
      <p:pic>
        <p:nvPicPr>
          <p:cNvPr id="4" name="Picture 3" descr="Screen Shot 2015-10-22 at 6.06.30 PM.pn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13746" y="803643"/>
            <a:ext cx="5038285" cy="780426"/>
          </a:xfrm>
          <a:prstGeom prst="rect">
            <a:avLst/>
          </a:prstGeom>
        </p:spPr>
      </p:pic>
      <p:pic>
        <p:nvPicPr>
          <p:cNvPr id="7" name="Picture 6">
            <a:extLst>
              <a:ext uri="{FF2B5EF4-FFF2-40B4-BE49-F238E27FC236}">
                <a16:creationId xmlns:a16="http://schemas.microsoft.com/office/drawing/2014/main" id="{975892BF-D906-459A-AC3D-02960B674373}"/>
              </a:ext>
            </a:extLst>
          </p:cNvPr>
          <p:cNvPicPr>
            <a:picLocks noChangeAspect="1"/>
          </p:cNvPicPr>
          <p:nvPr/>
        </p:nvPicPr>
        <p:blipFill rotWithShape="1">
          <a:blip r:embed="rId3"/>
          <a:srcRect/>
          <a:stretch/>
        </p:blipFill>
        <p:spPr>
          <a:xfrm>
            <a:off x="6211229" y="1584069"/>
            <a:ext cx="5789035" cy="4536039"/>
          </a:xfrm>
          <a:prstGeom prst="rect">
            <a:avLst/>
          </a:prstGeom>
        </p:spPr>
      </p:pic>
    </p:spTree>
    <p:extLst>
      <p:ext uri="{BB962C8B-B14F-4D97-AF65-F5344CB8AC3E}">
        <p14:creationId xmlns:p14="http://schemas.microsoft.com/office/powerpoint/2010/main" val="19710629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74181" y="2526354"/>
            <a:ext cx="5301853" cy="908050"/>
          </a:xfrm>
        </p:spPr>
        <p:txBody>
          <a:bodyPr>
            <a:noAutofit/>
          </a:bodyPr>
          <a:lstStyle/>
          <a:p>
            <a:r>
              <a:rPr lang="en-US" b="0" dirty="0">
                <a:latin typeface="Gill Sans MT" panose="020B0502020104020203" pitchFamily="34" charset="0"/>
              </a:rPr>
              <a:t>Thank you!</a:t>
            </a:r>
          </a:p>
          <a:p>
            <a:endParaRPr lang="en-US" sz="1500" dirty="0"/>
          </a:p>
          <a:p>
            <a:endParaRPr lang="en-US" sz="1500" dirty="0"/>
          </a:p>
          <a:p>
            <a:endParaRPr lang="en-US" sz="1500" dirty="0"/>
          </a:p>
          <a:p>
            <a:r>
              <a:rPr lang="en-US" sz="1500" dirty="0">
                <a:latin typeface="Gill Sans MT" panose="020B0502020104020203" pitchFamily="34" charset="0"/>
              </a:rPr>
              <a:t>Kyle Spencer, City Manager’s Office of Resilience</a:t>
            </a:r>
            <a:endParaRPr lang="en-US" sz="1500" dirty="0">
              <a:solidFill>
                <a:srgbClr val="00B050"/>
              </a:solidFill>
              <a:latin typeface="Gill Sans MT" panose="020B0502020104020203" pitchFamily="34" charset="0"/>
            </a:endParaRPr>
          </a:p>
          <a:p>
            <a:r>
              <a:rPr lang="en-US" sz="1500" dirty="0">
                <a:latin typeface="Gill Sans MT" panose="020B0502020104020203" pitchFamily="34" charset="0"/>
              </a:rPr>
              <a:t>Chief Resilience Officer</a:t>
            </a:r>
          </a:p>
          <a:p>
            <a:r>
              <a:rPr lang="en-US" sz="1500" dirty="0">
                <a:solidFill>
                  <a:srgbClr val="00B050"/>
                </a:solidFill>
                <a:latin typeface="+mj-lt"/>
                <a:hlinkClick r:id="rId3"/>
              </a:rPr>
              <a:t>.Morris@Norfolk.gov</a:t>
            </a:r>
            <a:endParaRPr lang="en-US" sz="1500" dirty="0">
              <a:solidFill>
                <a:srgbClr val="00B050"/>
              </a:solidFill>
              <a:latin typeface="+mj-lt"/>
            </a:endParaRPr>
          </a:p>
          <a:p>
            <a:endParaRPr lang="en-US" sz="1500" dirty="0">
              <a:solidFill>
                <a:srgbClr val="00B050"/>
              </a:solidFill>
              <a:latin typeface="+mj-lt"/>
            </a:endParaRPr>
          </a:p>
          <a:p>
            <a:r>
              <a:rPr lang="en-US" sz="1500" dirty="0">
                <a:latin typeface="Gill Sans MT" panose="020B0502020104020203" pitchFamily="34" charset="0"/>
              </a:rPr>
              <a:t>Norfolk Resilience Strategy:  </a:t>
            </a:r>
            <a:r>
              <a:rPr lang="en-US" sz="1500" dirty="0">
                <a:solidFill>
                  <a:srgbClr val="92D050"/>
                </a:solidFill>
                <a:latin typeface="Gill Sans MT" panose="020B0502020104020203" pitchFamily="34" charset="0"/>
              </a:rPr>
              <a:t>www.Norfolk.gov/resilience</a:t>
            </a:r>
          </a:p>
          <a:p>
            <a:endParaRPr lang="en-US" sz="1500" dirty="0"/>
          </a:p>
          <a:p>
            <a:endParaRPr lang="en-US" sz="1500" dirty="0"/>
          </a:p>
        </p:txBody>
      </p:sp>
    </p:spTree>
    <p:extLst>
      <p:ext uri="{BB962C8B-B14F-4D97-AF65-F5344CB8AC3E}">
        <p14:creationId xmlns:p14="http://schemas.microsoft.com/office/powerpoint/2010/main" val="3089368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1B1B11-C11B-C818-DFC9-616BDDFB29C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25C81DE-9893-01C1-4145-AE5F43F4BB1B}"/>
              </a:ext>
            </a:extLst>
          </p:cNvPr>
          <p:cNvSpPr>
            <a:spLocks noGrp="1"/>
          </p:cNvSpPr>
          <p:nvPr>
            <p:ph type="body" sz="quarter" idx="10"/>
          </p:nvPr>
        </p:nvSpPr>
        <p:spPr/>
        <p:txBody>
          <a:bodyPr/>
          <a:lstStyle/>
          <a:p>
            <a:endParaRPr lang="en-US"/>
          </a:p>
        </p:txBody>
      </p:sp>
      <p:pic>
        <p:nvPicPr>
          <p:cNvPr id="4" name="Picture 3" descr="A screenshot of a website&#10;&#10;AI-generated content may be incorrect.">
            <a:extLst>
              <a:ext uri="{FF2B5EF4-FFF2-40B4-BE49-F238E27FC236}">
                <a16:creationId xmlns:a16="http://schemas.microsoft.com/office/drawing/2014/main" id="{2AB30BBE-D5E4-3956-43D7-B07D68B772DB}"/>
              </a:ext>
            </a:extLst>
          </p:cNvPr>
          <p:cNvPicPr>
            <a:picLocks noChangeAspect="1"/>
          </p:cNvPicPr>
          <p:nvPr/>
        </p:nvPicPr>
        <p:blipFill>
          <a:blip r:embed="rId3"/>
          <a:stretch>
            <a:fillRect/>
          </a:stretch>
        </p:blipFill>
        <p:spPr>
          <a:xfrm>
            <a:off x="20374" y="0"/>
            <a:ext cx="12151252" cy="6858000"/>
          </a:xfrm>
          <a:prstGeom prst="rect">
            <a:avLst/>
          </a:prstGeom>
        </p:spPr>
      </p:pic>
    </p:spTree>
    <p:extLst>
      <p:ext uri="{BB962C8B-B14F-4D97-AF65-F5344CB8AC3E}">
        <p14:creationId xmlns:p14="http://schemas.microsoft.com/office/powerpoint/2010/main" val="24175564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9671D-7203-2534-0341-D0ACB6368CC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31DB3A2-CD22-E3B9-2A8B-6DC69E5C5965}"/>
              </a:ext>
            </a:extLst>
          </p:cNvPr>
          <p:cNvSpPr>
            <a:spLocks noGrp="1"/>
          </p:cNvSpPr>
          <p:nvPr>
            <p:ph type="body" sz="quarter" idx="10"/>
          </p:nvPr>
        </p:nvSpPr>
        <p:spPr/>
        <p:txBody>
          <a:bodyPr/>
          <a:lstStyle/>
          <a:p>
            <a:endParaRPr lang="en-US"/>
          </a:p>
        </p:txBody>
      </p:sp>
      <p:pic>
        <p:nvPicPr>
          <p:cNvPr id="4" name="Picture 3" descr="A close-up of a blue background&#10;&#10;AI-generated content may be incorrect.">
            <a:extLst>
              <a:ext uri="{FF2B5EF4-FFF2-40B4-BE49-F238E27FC236}">
                <a16:creationId xmlns:a16="http://schemas.microsoft.com/office/drawing/2014/main" id="{605EF960-01AF-B898-8F73-CD12016F7700}"/>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8715971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8C0D491-73A8-9229-9E03-3B2F297D12D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16022AC-B439-E3BF-2A42-A9862107CE0C}"/>
              </a:ext>
            </a:extLst>
          </p:cNvPr>
          <p:cNvSpPr>
            <a:spLocks noGrp="1"/>
          </p:cNvSpPr>
          <p:nvPr>
            <p:ph type="body" sz="quarter" idx="10"/>
          </p:nvPr>
        </p:nvSpPr>
        <p:spPr/>
        <p:txBody>
          <a:bodyPr/>
          <a:lstStyle/>
          <a:p>
            <a:endParaRPr lang="en-US"/>
          </a:p>
        </p:txBody>
      </p:sp>
      <p:pic>
        <p:nvPicPr>
          <p:cNvPr id="4" name="Picture 3" descr="A close-up of a computer screen&#10;&#10;AI-generated content may be incorrect.">
            <a:extLst>
              <a:ext uri="{FF2B5EF4-FFF2-40B4-BE49-F238E27FC236}">
                <a16:creationId xmlns:a16="http://schemas.microsoft.com/office/drawing/2014/main" id="{C7BD494B-8411-E12F-E79C-274313289316}"/>
              </a:ext>
            </a:extLst>
          </p:cNvPr>
          <p:cNvPicPr>
            <a:picLocks noChangeAspect="1"/>
          </p:cNvPicPr>
          <p:nvPr/>
        </p:nvPicPr>
        <p:blipFill>
          <a:blip r:embed="rId2"/>
          <a:stretch>
            <a:fillRect/>
          </a:stretch>
        </p:blipFill>
        <p:spPr>
          <a:xfrm>
            <a:off x="0" y="0"/>
            <a:ext cx="12206417" cy="6858000"/>
          </a:xfrm>
          <a:prstGeom prst="rect">
            <a:avLst/>
          </a:prstGeom>
        </p:spPr>
      </p:pic>
    </p:spTree>
    <p:extLst>
      <p:ext uri="{BB962C8B-B14F-4D97-AF65-F5344CB8AC3E}">
        <p14:creationId xmlns:p14="http://schemas.microsoft.com/office/powerpoint/2010/main" val="1081262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7634DED-9FA7-F3B0-355C-A019ED60A8B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B821DA5-799F-6FE5-03A4-62C8F293A018}"/>
              </a:ext>
            </a:extLst>
          </p:cNvPr>
          <p:cNvSpPr>
            <a:spLocks noGrp="1"/>
          </p:cNvSpPr>
          <p:nvPr>
            <p:ph type="body" sz="quarter" idx="10"/>
          </p:nvPr>
        </p:nvSpPr>
        <p:spPr/>
        <p:txBody>
          <a:bodyPr/>
          <a:lstStyle/>
          <a:p>
            <a:endParaRPr lang="en-US"/>
          </a:p>
        </p:txBody>
      </p:sp>
      <p:pic>
        <p:nvPicPr>
          <p:cNvPr id="4" name="Picture 3" descr="A cellphone with a screen showing a map&#10;&#10;AI-generated content may be incorrect.">
            <a:extLst>
              <a:ext uri="{FF2B5EF4-FFF2-40B4-BE49-F238E27FC236}">
                <a16:creationId xmlns:a16="http://schemas.microsoft.com/office/drawing/2014/main" id="{81C04903-458F-ABDA-7006-8C5E9C5A133B}"/>
              </a:ext>
            </a:extLst>
          </p:cNvPr>
          <p:cNvPicPr>
            <a:picLocks noChangeAspect="1"/>
          </p:cNvPicPr>
          <p:nvPr/>
        </p:nvPicPr>
        <p:blipFill>
          <a:blip r:embed="rId2"/>
          <a:stretch>
            <a:fillRect/>
          </a:stretch>
        </p:blipFill>
        <p:spPr>
          <a:xfrm>
            <a:off x="0" y="-1"/>
            <a:ext cx="12191999" cy="6876435"/>
          </a:xfrm>
          <a:prstGeom prst="rect">
            <a:avLst/>
          </a:prstGeom>
        </p:spPr>
      </p:pic>
    </p:spTree>
    <p:extLst>
      <p:ext uri="{BB962C8B-B14F-4D97-AF65-F5344CB8AC3E}">
        <p14:creationId xmlns:p14="http://schemas.microsoft.com/office/powerpoint/2010/main" val="1934594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CC795FE-1303-66B4-5ED8-FB99F980C5F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49767BE-FB60-6FF8-E87C-DC2D9A4755B1}"/>
              </a:ext>
            </a:extLst>
          </p:cNvPr>
          <p:cNvSpPr>
            <a:spLocks noGrp="1"/>
          </p:cNvSpPr>
          <p:nvPr>
            <p:ph type="body" sz="quarter" idx="10"/>
          </p:nvPr>
        </p:nvSpPr>
        <p:spPr/>
        <p:txBody>
          <a:bodyPr/>
          <a:lstStyle/>
          <a:p>
            <a:endParaRPr lang="en-US"/>
          </a:p>
        </p:txBody>
      </p:sp>
      <p:pic>
        <p:nvPicPr>
          <p:cNvPr id="4" name="Picture 3" descr="A blue background with white text&#10;&#10;AI-generated content may be incorrect.">
            <a:extLst>
              <a:ext uri="{FF2B5EF4-FFF2-40B4-BE49-F238E27FC236}">
                <a16:creationId xmlns:a16="http://schemas.microsoft.com/office/drawing/2014/main" id="{0A2961C9-ECE6-D278-A879-C3F848E54333}"/>
              </a:ext>
            </a:extLst>
          </p:cNvPr>
          <p:cNvPicPr>
            <a:picLocks noChangeAspect="1"/>
          </p:cNvPicPr>
          <p:nvPr/>
        </p:nvPicPr>
        <p:blipFill>
          <a:blip r:embed="rId2"/>
          <a:stretch>
            <a:fillRect/>
          </a:stretch>
        </p:blipFill>
        <p:spPr>
          <a:xfrm>
            <a:off x="0" y="0"/>
            <a:ext cx="12197166" cy="6858000"/>
          </a:xfrm>
          <a:prstGeom prst="rect">
            <a:avLst/>
          </a:prstGeom>
        </p:spPr>
      </p:pic>
    </p:spTree>
    <p:extLst>
      <p:ext uri="{BB962C8B-B14F-4D97-AF65-F5344CB8AC3E}">
        <p14:creationId xmlns:p14="http://schemas.microsoft.com/office/powerpoint/2010/main" val="3558068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4CE34A2-7721-5764-631B-79596E64916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3EB71EB-0043-7FA3-72E6-A4B79500A647}"/>
              </a:ext>
            </a:extLst>
          </p:cNvPr>
          <p:cNvSpPr>
            <a:spLocks noGrp="1"/>
          </p:cNvSpPr>
          <p:nvPr>
            <p:ph type="body" sz="quarter" idx="10"/>
          </p:nvPr>
        </p:nvSpPr>
        <p:spPr/>
        <p:txBody>
          <a:bodyPr/>
          <a:lstStyle/>
          <a:p>
            <a:endParaRPr lang="en-US"/>
          </a:p>
        </p:txBody>
      </p:sp>
      <p:pic>
        <p:nvPicPr>
          <p:cNvPr id="4" name="Picture 3" descr="A blue background with white text&#10;&#10;AI-generated content may be incorrect.">
            <a:extLst>
              <a:ext uri="{FF2B5EF4-FFF2-40B4-BE49-F238E27FC236}">
                <a16:creationId xmlns:a16="http://schemas.microsoft.com/office/drawing/2014/main" id="{8E19DE51-10CD-9104-B7F1-152CB70A7EE8}"/>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3429856702"/>
      </p:ext>
    </p:extLst>
  </p:cSld>
  <p:clrMapOvr>
    <a:masterClrMapping/>
  </p:clrMapOvr>
</p:sld>
</file>

<file path=ppt/theme/theme1.xml><?xml version="1.0" encoding="utf-8"?>
<a:theme xmlns:a="http://schemas.openxmlformats.org/drawingml/2006/main" name="Custom Design">
  <a:themeElements>
    <a:clrScheme name="Custom 1">
      <a:dk1>
        <a:sysClr val="windowText" lastClr="000000"/>
      </a:dk1>
      <a:lt1>
        <a:sysClr val="window" lastClr="FFFFFF"/>
      </a:lt1>
      <a:dk2>
        <a:srgbClr val="00366C"/>
      </a:dk2>
      <a:lt2>
        <a:srgbClr val="DFE3E5"/>
      </a:lt2>
      <a:accent1>
        <a:srgbClr val="00366C"/>
      </a:accent1>
      <a:accent2>
        <a:srgbClr val="84BD00"/>
      </a:accent2>
      <a:accent3>
        <a:srgbClr val="1F2B45"/>
      </a:accent3>
      <a:accent4>
        <a:srgbClr val="BBE151"/>
      </a:accent4>
      <a:accent5>
        <a:srgbClr val="95A7CF"/>
      </a:accent5>
      <a:accent6>
        <a:srgbClr val="D8EE9A"/>
      </a:accent6>
      <a:hlink>
        <a:srgbClr val="FFFFFF"/>
      </a:hlink>
      <a:folHlink>
        <a:srgbClr val="84BD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folk Brand Power Point BROADCAST" id="{A9C45F8F-6C1E-45B7-9B54-765DDF0A342D}" vid="{F67D46E4-AEB9-4DF9-B8A6-23FD88A70EA3}"/>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folk Brand Power Point BROADCAST" id="{A9C45F8F-6C1E-45B7-9B54-765DDF0A342D}" vid="{BAE3D79B-5DF6-43E0-B675-C37A0A51A69B}"/>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folk Brand Power Point BROADCAST" id="{A9C45F8F-6C1E-45B7-9B54-765DDF0A342D}" vid="{BAE3D79B-5DF6-43E0-B675-C37A0A51A69B}"/>
    </a:ext>
  </a:extLst>
</a:theme>
</file>

<file path=ppt/theme/theme4.xml><?xml version="1.0" encoding="utf-8"?>
<a:theme xmlns:a="http://schemas.openxmlformats.org/drawingml/2006/main" name="Office Theme">
  <a:themeElements>
    <a:clrScheme name="Custom 4">
      <a:dk1>
        <a:srgbClr val="00366C"/>
      </a:dk1>
      <a:lt1>
        <a:sysClr val="window" lastClr="FFFFFF"/>
      </a:lt1>
      <a:dk2>
        <a:srgbClr val="00366C"/>
      </a:dk2>
      <a:lt2>
        <a:srgbClr val="E7E6E6"/>
      </a:lt2>
      <a:accent1>
        <a:srgbClr val="4472C4"/>
      </a:accent1>
      <a:accent2>
        <a:srgbClr val="ED7D31"/>
      </a:accent2>
      <a:accent3>
        <a:srgbClr val="A5A5A5"/>
      </a:accent3>
      <a:accent4>
        <a:srgbClr val="FFC000"/>
      </a:accent4>
      <a:accent5>
        <a:srgbClr val="5B9BD5"/>
      </a:accent5>
      <a:accent6>
        <a:srgbClr val="70AD47"/>
      </a:accent6>
      <a:hlink>
        <a:srgbClr val="00366C"/>
      </a:hlink>
      <a:folHlink>
        <a:srgbClr val="00366C"/>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Norfolk Brand Power Point BROADCAST ONLY</Template>
  <TotalTime>2173</TotalTime>
  <Words>2097</Words>
  <Application>Microsoft Macintosh PowerPoint</Application>
  <PresentationFormat>Widescreen</PresentationFormat>
  <Paragraphs>363</Paragraphs>
  <Slides>61</Slides>
  <Notes>24</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61</vt:i4>
      </vt:variant>
    </vt:vector>
  </HeadingPairs>
  <TitlesOfParts>
    <vt:vector size="75" baseType="lpstr">
      <vt:lpstr>Arial</vt:lpstr>
      <vt:lpstr>Calibri</vt:lpstr>
      <vt:lpstr>Calibri Light</vt:lpstr>
      <vt:lpstr>Century Gothic</vt:lpstr>
      <vt:lpstr>Corbel</vt:lpstr>
      <vt:lpstr>Courier New</vt:lpstr>
      <vt:lpstr>Gill Sans</vt:lpstr>
      <vt:lpstr>Gill Sans MT</vt:lpstr>
      <vt:lpstr>Gill Sans SemiBold</vt:lpstr>
      <vt:lpstr>Wingdings</vt:lpstr>
      <vt:lpstr>Custom Design</vt:lpstr>
      <vt:lpstr>1_Custom Design</vt:lpstr>
      <vt:lpstr>2_Custom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Resilience is the capacity of individuals, communities and systems to survive, adapt and grow in the face of stress and shocks and even transform when conditions require it.</vt:lpstr>
      <vt:lpstr> </vt:lpstr>
      <vt:lpstr>Economic Resilience</vt:lpstr>
      <vt:lpstr>Neighborhood Resilience</vt:lpstr>
      <vt:lpstr>PowerPoint Presentation</vt:lpstr>
      <vt:lpstr>PowerPoint Presentation</vt:lpstr>
      <vt:lpstr>Blue Sky Flooding</vt:lpstr>
      <vt:lpstr>PowerPoint Presentation</vt:lpstr>
      <vt:lpstr>PowerPoint Presentation</vt:lpstr>
      <vt:lpstr>PowerPoint Presentation</vt:lpstr>
      <vt:lpstr>PowerPoint Presentation</vt:lpstr>
      <vt:lpstr>Smart Cities – Resiliency Efforts</vt:lpstr>
      <vt:lpstr>PowerPoint Presentation</vt:lpstr>
      <vt:lpstr>PowerPoint Presentation</vt:lpstr>
      <vt:lpstr>PowerPoint Presentation</vt:lpstr>
      <vt:lpstr>PowerPoint Presentation</vt:lpstr>
      <vt:lpstr>PowerPoint Presentation</vt:lpstr>
      <vt:lpstr>PowerPoint Presentation</vt:lpstr>
      <vt:lpstr>Civis Analytics STIR Project</vt:lpstr>
      <vt:lpstr>Guidelines for Solutions</vt:lpstr>
      <vt:lpstr>Value-Based Solutions</vt:lpstr>
      <vt:lpstr>How does this impact property values?</vt:lpstr>
      <vt:lpstr>water quality</vt:lpstr>
      <vt:lpstr>PowerPoint Presentation</vt:lpstr>
      <vt:lpstr>Ohio Creek Project Components</vt:lpstr>
      <vt:lpstr>Community-Driven Design</vt:lpstr>
      <vt:lpstr>PowerPoint Presentation</vt:lpstr>
      <vt:lpstr>PowerPoint Presentation</vt:lpstr>
      <vt:lpstr>Layers of Coastal Defense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Norfolk’s Coastal Storm Risk Management System</vt:lpstr>
      <vt:lpstr>PowerPoint Presentation</vt:lpstr>
      <vt:lpstr>Project Timeline</vt:lpstr>
      <vt:lpstr>PowerPoint Presentation</vt:lpstr>
      <vt:lpstr>PHASE 1 PLAN</vt:lpstr>
      <vt:lpstr>Next Steps</vt:lpstr>
      <vt:lpstr>Regional Collaboration</vt:lpstr>
      <vt:lpstr>PowerPoint Presentation</vt:lpstr>
      <vt:lpstr>HR Resilience Projects Dashboard</vt:lpstr>
      <vt:lpstr> Looking Ahead</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Straub, Kelly</dc:creator>
  <cp:lastModifiedBy>Aisling Sullivan</cp:lastModifiedBy>
  <cp:revision>178</cp:revision>
  <cp:lastPrinted>2018-08-31T15:27:18Z</cp:lastPrinted>
  <dcterms:created xsi:type="dcterms:W3CDTF">2018-08-07T18:20:34Z</dcterms:created>
  <dcterms:modified xsi:type="dcterms:W3CDTF">2025-08-13T15:53:24Z</dcterms:modified>
</cp:coreProperties>
</file>